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9" r:id="rId2"/>
    <p:sldId id="276" r:id="rId3"/>
    <p:sldId id="257" r:id="rId4"/>
    <p:sldId id="281" r:id="rId5"/>
    <p:sldId id="262" r:id="rId6"/>
    <p:sldId id="280" r:id="rId7"/>
    <p:sldId id="277" r:id="rId8"/>
    <p:sldId id="263" r:id="rId9"/>
    <p:sldId id="278" r:id="rId10"/>
    <p:sldId id="269" r:id="rId11"/>
    <p:sldId id="274" r:id="rId12"/>
    <p:sldId id="279" r:id="rId13"/>
    <p:sldId id="28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>
        <p:scale>
          <a:sx n="141" d="100"/>
          <a:sy n="141" d="100"/>
        </p:scale>
        <p:origin x="-84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09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53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0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97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82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7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91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92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02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6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A60E762-1E3E-4D0D-AB3F-0B44C1CE5B1B}" type="datetimeFigureOut">
              <a:rPr lang="de-DE" smtClean="0"/>
              <a:t>20.10.2017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C6D738A-5399-4D43-9CC1-97F02AD63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legal/#!creator-terms" TargetMode="External"/><Relationship Id="rId2" Type="http://schemas.openxmlformats.org/officeDocument/2006/relationships/hyperlink" Target="https://thenounproject.com/term/dollar-coins/481802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enounproject.com/term/coins/921233/" TargetMode="External"/><Relationship Id="rId5" Type="http://schemas.openxmlformats.org/officeDocument/2006/relationships/hyperlink" Target="https://thenounproject.com/term/disco-dance/682585/" TargetMode="External"/><Relationship Id="rId4" Type="http://schemas.openxmlformats.org/officeDocument/2006/relationships/hyperlink" Target="https://thenounproject.com/term/business-wear/66150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66652" y="1532709"/>
            <a:ext cx="7585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/>
              <a:t>Von der Bilanz zum einfachen Buchungssatz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26360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248275" y="3581400"/>
            <a:ext cx="1641475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922713" y="3581400"/>
            <a:ext cx="1325562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Aktivkonto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Passivkonto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411413" y="3573463"/>
            <a:ext cx="1511300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3850" y="3581400"/>
            <a:ext cx="20875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48275" y="981075"/>
            <a:ext cx="16414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3.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Liegt ein Zu- oder Abgang vor?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922713" y="981075"/>
            <a:ext cx="1325562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Kontenart liegt vor?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11413" y="981075"/>
            <a:ext cx="15113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79513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99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62188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84475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416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988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560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132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 </a:t>
            </a:r>
            <a:r>
              <a:rPr lang="de-DE" sz="1600" kern="0" dirty="0" smtClean="0">
                <a:solidFill>
                  <a:srgbClr val="000000"/>
                </a:solidFill>
              </a:rPr>
              <a:t>sind betroffen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3850" y="981075"/>
            <a:ext cx="208756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Geschäfts-vorfälle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23850" y="981075"/>
            <a:ext cx="8424863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23850" y="3573463"/>
            <a:ext cx="8424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23850" y="5605463"/>
            <a:ext cx="2087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2411413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922713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5248275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6889750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Line 56"/>
          <p:cNvSpPr>
            <a:spLocks noChangeShapeType="1"/>
          </p:cNvSpPr>
          <p:nvPr/>
        </p:nvSpPr>
        <p:spPr bwMode="auto">
          <a:xfrm>
            <a:off x="2411413" y="5605463"/>
            <a:ext cx="1511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Line 57"/>
          <p:cNvSpPr>
            <a:spLocks noChangeShapeType="1"/>
          </p:cNvSpPr>
          <p:nvPr/>
        </p:nvSpPr>
        <p:spPr bwMode="auto">
          <a:xfrm>
            <a:off x="323850" y="3581400"/>
            <a:ext cx="0" cy="2024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3850" y="981075"/>
            <a:ext cx="0" cy="260032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Line 60"/>
          <p:cNvSpPr>
            <a:spLocks noChangeShapeType="1"/>
          </p:cNvSpPr>
          <p:nvPr/>
        </p:nvSpPr>
        <p:spPr bwMode="auto">
          <a:xfrm>
            <a:off x="3922713" y="5605463"/>
            <a:ext cx="13255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Line 64"/>
          <p:cNvSpPr>
            <a:spLocks noChangeShapeType="1"/>
          </p:cNvSpPr>
          <p:nvPr/>
        </p:nvSpPr>
        <p:spPr bwMode="auto">
          <a:xfrm>
            <a:off x="5248275" y="5605463"/>
            <a:ext cx="16414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Line 68"/>
          <p:cNvSpPr>
            <a:spLocks noChangeShapeType="1"/>
          </p:cNvSpPr>
          <p:nvPr/>
        </p:nvSpPr>
        <p:spPr bwMode="auto">
          <a:xfrm>
            <a:off x="6889750" y="5605463"/>
            <a:ext cx="18589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6" name="Group 44"/>
          <p:cNvGrpSpPr>
            <a:grpSpLocks/>
          </p:cNvGrpSpPr>
          <p:nvPr/>
        </p:nvGrpSpPr>
        <p:grpSpPr bwMode="auto">
          <a:xfrm>
            <a:off x="2370140" y="3775075"/>
            <a:ext cx="1681163" cy="2032000"/>
            <a:chOff x="1821" y="2028"/>
            <a:chExt cx="1059" cy="1280"/>
          </a:xfrm>
        </p:grpSpPr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821" y="2028"/>
              <a:ext cx="1059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8" name="Text Box 46"/>
            <p:cNvSpPr txBox="1">
              <a:spLocks noChangeArrowheads="1"/>
            </p:cNvSpPr>
            <p:nvPr/>
          </p:nvSpPr>
          <p:spPr bwMode="auto">
            <a:xfrm>
              <a:off x="1826" y="2189"/>
              <a:ext cx="95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latin typeface="Arial" panose="020B0604020202020204" pitchFamily="34" charset="0"/>
                </a:rPr>
                <a:t>BGA</a:t>
              </a: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latin typeface="Arial" panose="020B0604020202020204" pitchFamily="34" charset="0"/>
                </a:rPr>
                <a:t>Verb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. a. </a:t>
              </a:r>
              <a:r>
                <a:rPr kumimoji="0" lang="de-DE" sz="16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L.u.L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29" name="Group 47"/>
          <p:cNvGrpSpPr>
            <a:grpSpLocks/>
          </p:cNvGrpSpPr>
          <p:nvPr/>
        </p:nvGrpSpPr>
        <p:grpSpPr bwMode="auto">
          <a:xfrm>
            <a:off x="5135563" y="3760788"/>
            <a:ext cx="1727200" cy="2032000"/>
            <a:chOff x="2880" y="2024"/>
            <a:chExt cx="1088" cy="1280"/>
          </a:xfrm>
        </p:grpSpPr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880" y="2024"/>
              <a:ext cx="1088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3008" y="2189"/>
              <a:ext cx="82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Zugang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Zugang</a:t>
              </a: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 80"/>
          <p:cNvGrpSpPr>
            <a:grpSpLocks/>
          </p:cNvGrpSpPr>
          <p:nvPr/>
        </p:nvGrpSpPr>
        <p:grpSpPr bwMode="auto">
          <a:xfrm>
            <a:off x="6889750" y="2781300"/>
            <a:ext cx="1858963" cy="2824163"/>
            <a:chOff x="4340" y="1752"/>
            <a:chExt cx="1171" cy="1779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40" y="2256"/>
              <a:ext cx="1171" cy="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/>
                <a:t>34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0,00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                </a:t>
              </a:r>
              <a:r>
                <a:rPr lang="de-DE" sz="1600" kern="0" dirty="0" smtClean="0"/>
                <a:t>340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,00</a:t>
              </a: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>
              <a:off x="5511" y="2256"/>
              <a:ext cx="0" cy="12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921" y="1752"/>
              <a:ext cx="0" cy="1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79"/>
          <p:cNvGrpSpPr>
            <a:grpSpLocks/>
          </p:cNvGrpSpPr>
          <p:nvPr/>
        </p:nvGrpSpPr>
        <p:grpSpPr bwMode="auto">
          <a:xfrm>
            <a:off x="6889750" y="981075"/>
            <a:ext cx="1858963" cy="2600325"/>
            <a:chOff x="4340" y="618"/>
            <a:chExt cx="1171" cy="1638"/>
          </a:xfrm>
        </p:grpSpPr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4340" y="618"/>
              <a:ext cx="1171" cy="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4. Schritt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Auf welche Kontenseite ist zu buchen?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5511" y="618"/>
              <a:ext cx="0" cy="1638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9" name="Text Box 74"/>
            <p:cNvSpPr txBox="1">
              <a:spLocks noChangeArrowheads="1"/>
            </p:cNvSpPr>
            <p:nvPr/>
          </p:nvSpPr>
          <p:spPr bwMode="auto">
            <a:xfrm>
              <a:off x="4446" y="1979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Soll</a:t>
              </a:r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4955" y="197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Haben</a:t>
              </a:r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451238" y="3955617"/>
            <a:ext cx="1848583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Wir kaufen ein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Notebook auf Ziel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für 340,00 EUR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 kern="0" dirty="0" smtClean="0">
              <a:solidFill>
                <a:srgbClr val="000000"/>
              </a:solidFill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5248275" y="989012"/>
            <a:ext cx="16414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3.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Liegt ein Zu- oder Abgang vor?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3922713" y="989012"/>
            <a:ext cx="1325562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Kontenart liegt vor?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2411413" y="989012"/>
            <a:ext cx="15113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79513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99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62188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84475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416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988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560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132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 </a:t>
            </a:r>
            <a:r>
              <a:rPr lang="de-DE" sz="1600" kern="0" dirty="0" smtClean="0">
                <a:solidFill>
                  <a:srgbClr val="000000"/>
                </a:solidFill>
              </a:rPr>
              <a:t>sind betroffen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23850" y="989012"/>
            <a:ext cx="208756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Geschäfts-vorfälle</a:t>
            </a:r>
          </a:p>
        </p:txBody>
      </p:sp>
      <p:grpSp>
        <p:nvGrpSpPr>
          <p:cNvPr id="46" name="Group 79"/>
          <p:cNvGrpSpPr>
            <a:grpSpLocks/>
          </p:cNvGrpSpPr>
          <p:nvPr/>
        </p:nvGrpSpPr>
        <p:grpSpPr bwMode="auto">
          <a:xfrm>
            <a:off x="6889750" y="989012"/>
            <a:ext cx="1858963" cy="2600325"/>
            <a:chOff x="4340" y="618"/>
            <a:chExt cx="1171" cy="1638"/>
          </a:xfrm>
        </p:grpSpPr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4340" y="618"/>
              <a:ext cx="1171" cy="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4. Schritt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Auf welche Kontenseite ist zu buchen?</a:t>
              </a:r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>
              <a:off x="5511" y="618"/>
              <a:ext cx="0" cy="1638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9" name="Text Box 74"/>
            <p:cNvSpPr txBox="1">
              <a:spLocks noChangeArrowheads="1"/>
            </p:cNvSpPr>
            <p:nvPr/>
          </p:nvSpPr>
          <p:spPr bwMode="auto">
            <a:xfrm>
              <a:off x="4446" y="1979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Soll</a:t>
              </a:r>
            </a:p>
          </p:txBody>
        </p:sp>
        <p:sp>
          <p:nvSpPr>
            <p:cNvPr id="50" name="Text Box 75"/>
            <p:cNvSpPr txBox="1">
              <a:spLocks noChangeArrowheads="1"/>
            </p:cNvSpPr>
            <p:nvPr/>
          </p:nvSpPr>
          <p:spPr bwMode="auto">
            <a:xfrm>
              <a:off x="4955" y="197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Haben</a:t>
              </a:r>
            </a:p>
          </p:txBody>
        </p:sp>
      </p:grp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51238" y="3963554"/>
            <a:ext cx="1848583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Wir kaufen ein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Notebook auf Ziel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600" kern="0" dirty="0" smtClean="0">
                <a:solidFill>
                  <a:srgbClr val="000000"/>
                </a:solidFill>
              </a:rPr>
              <a:t> für 340,00 EUR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4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3" grpId="0"/>
      <p:bldP spid="44" grpId="0"/>
      <p:bldP spid="45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2997923" y="412039"/>
            <a:ext cx="31945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 b="1" dirty="0" smtClean="0">
                <a:solidFill>
                  <a:prstClr val="black"/>
                </a:solidFill>
              </a:rPr>
              <a:t>Der Buchungssatz</a:t>
            </a:r>
            <a:endParaRPr lang="de-DE" sz="3200" b="1" dirty="0">
              <a:solidFill>
                <a:prstClr val="black"/>
              </a:solidFill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525876" y="1573841"/>
            <a:ext cx="12099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prstClr val="black"/>
                </a:solidFill>
              </a:rPr>
              <a:t>Regel:</a:t>
            </a:r>
            <a:endParaRPr lang="de-DE" sz="2800" b="1" dirty="0">
              <a:solidFill>
                <a:prstClr val="black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272937" y="1573841"/>
            <a:ext cx="5756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Konto mit der </a:t>
            </a:r>
            <a:r>
              <a:rPr lang="de-DE" sz="2800" b="1" dirty="0" smtClean="0">
                <a:solidFill>
                  <a:srgbClr val="00B050"/>
                </a:solidFill>
              </a:rPr>
              <a:t>Sollbuchung</a:t>
            </a:r>
            <a:r>
              <a:rPr lang="de-DE" sz="2800" b="1" dirty="0" smtClean="0"/>
              <a:t> </a:t>
            </a:r>
          </a:p>
          <a:p>
            <a:r>
              <a:rPr lang="de-DE" sz="2800" b="1" dirty="0" smtClean="0"/>
              <a:t>an </a:t>
            </a:r>
            <a:r>
              <a:rPr lang="de-DE" sz="2800" dirty="0" smtClean="0"/>
              <a:t>Konto mit der </a:t>
            </a:r>
            <a:r>
              <a:rPr lang="de-DE" sz="2800" b="1" dirty="0" smtClean="0">
                <a:solidFill>
                  <a:srgbClr val="0070C0"/>
                </a:solidFill>
              </a:rPr>
              <a:t>Habenbuchung</a:t>
            </a:r>
            <a:endParaRPr lang="de-DE" sz="2800" b="1" dirty="0">
              <a:solidFill>
                <a:srgbClr val="0070C0"/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4502331" y="2011680"/>
            <a:ext cx="670560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V="1">
            <a:off x="5020496" y="2451463"/>
            <a:ext cx="1110338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2350347" y="2451463"/>
            <a:ext cx="413173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4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248275" y="2832456"/>
            <a:ext cx="1641475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411413" y="2824519"/>
            <a:ext cx="1511300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3850" y="2832456"/>
            <a:ext cx="20875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11413" y="232131"/>
            <a:ext cx="15113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79513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99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62188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84475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416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988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560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132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 </a:t>
            </a:r>
            <a:r>
              <a:rPr lang="de-DE" sz="1600" kern="0" dirty="0" smtClean="0">
                <a:solidFill>
                  <a:srgbClr val="000000"/>
                </a:solidFill>
              </a:rPr>
              <a:t>sind betroffen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3850" y="232131"/>
            <a:ext cx="208756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Buchungssatz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23850" y="232131"/>
            <a:ext cx="8424863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23850" y="2824519"/>
            <a:ext cx="8424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23850" y="4856519"/>
            <a:ext cx="2087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411412" y="232131"/>
            <a:ext cx="1" cy="261148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922713" y="232131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6889750" y="232131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Line 56"/>
          <p:cNvSpPr>
            <a:spLocks noChangeShapeType="1"/>
          </p:cNvSpPr>
          <p:nvPr/>
        </p:nvSpPr>
        <p:spPr bwMode="auto">
          <a:xfrm>
            <a:off x="2411413" y="4856519"/>
            <a:ext cx="1511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Line 57"/>
          <p:cNvSpPr>
            <a:spLocks noChangeShapeType="1"/>
          </p:cNvSpPr>
          <p:nvPr/>
        </p:nvSpPr>
        <p:spPr bwMode="auto">
          <a:xfrm>
            <a:off x="323850" y="2832456"/>
            <a:ext cx="0" cy="2024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3850" y="232131"/>
            <a:ext cx="0" cy="260032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Line 60"/>
          <p:cNvSpPr>
            <a:spLocks noChangeShapeType="1"/>
          </p:cNvSpPr>
          <p:nvPr/>
        </p:nvSpPr>
        <p:spPr bwMode="auto">
          <a:xfrm>
            <a:off x="3922713" y="4856519"/>
            <a:ext cx="13255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Line 64"/>
          <p:cNvSpPr>
            <a:spLocks noChangeShapeType="1"/>
          </p:cNvSpPr>
          <p:nvPr/>
        </p:nvSpPr>
        <p:spPr bwMode="auto">
          <a:xfrm>
            <a:off x="5248275" y="4856519"/>
            <a:ext cx="16414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Line 68"/>
          <p:cNvSpPr>
            <a:spLocks noChangeShapeType="1"/>
          </p:cNvSpPr>
          <p:nvPr/>
        </p:nvSpPr>
        <p:spPr bwMode="auto">
          <a:xfrm>
            <a:off x="6889750" y="4856519"/>
            <a:ext cx="18589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6" name="Group 44"/>
          <p:cNvGrpSpPr>
            <a:grpSpLocks/>
          </p:cNvGrpSpPr>
          <p:nvPr/>
        </p:nvGrpSpPr>
        <p:grpSpPr bwMode="auto">
          <a:xfrm>
            <a:off x="2370140" y="3026131"/>
            <a:ext cx="1681163" cy="2032000"/>
            <a:chOff x="1821" y="2028"/>
            <a:chExt cx="1059" cy="1280"/>
          </a:xfrm>
        </p:grpSpPr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821" y="2028"/>
              <a:ext cx="1059" cy="1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8" name="Text Box 46"/>
            <p:cNvSpPr txBox="1">
              <a:spLocks noChangeArrowheads="1"/>
            </p:cNvSpPr>
            <p:nvPr/>
          </p:nvSpPr>
          <p:spPr bwMode="auto">
            <a:xfrm>
              <a:off x="1826" y="2189"/>
              <a:ext cx="95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solidFill>
                    <a:srgbClr val="00B050"/>
                  </a:solidFill>
                  <a:latin typeface="Arial" panose="020B0604020202020204" pitchFamily="34" charset="0"/>
                </a:rPr>
                <a:t>BGA</a:t>
              </a: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solidFill>
                    <a:srgbClr val="0070C0"/>
                  </a:solidFill>
                  <a:latin typeface="Arial" panose="020B0604020202020204" pitchFamily="34" charset="0"/>
                </a:rPr>
                <a:t>Verb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. a. </a:t>
              </a:r>
              <a:r>
                <a:rPr kumimoji="0" lang="de-DE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L.u.L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5135563" y="3011844"/>
            <a:ext cx="17272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32" name="Group 80"/>
          <p:cNvGrpSpPr>
            <a:grpSpLocks/>
          </p:cNvGrpSpPr>
          <p:nvPr/>
        </p:nvGrpSpPr>
        <p:grpSpPr bwMode="auto">
          <a:xfrm>
            <a:off x="6889750" y="2032356"/>
            <a:ext cx="1858963" cy="2824163"/>
            <a:chOff x="4340" y="1752"/>
            <a:chExt cx="1171" cy="1779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40" y="2256"/>
              <a:ext cx="1171" cy="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600" kern="0" dirty="0" smtClean="0">
                  <a:solidFill>
                    <a:srgbClr val="00B050"/>
                  </a:solidFill>
                </a:rPr>
                <a:t>34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0,00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               </a:t>
              </a:r>
              <a:r>
                <a:rPr lang="de-DE" sz="1600" kern="0" dirty="0" smtClean="0">
                  <a:solidFill>
                    <a:srgbClr val="0070C0"/>
                  </a:solidFill>
                </a:rPr>
                <a:t>340</a:t>
              </a: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,00</a:t>
              </a: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>
              <a:off x="5511" y="2256"/>
              <a:ext cx="0" cy="12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921" y="1752"/>
              <a:ext cx="0" cy="1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79"/>
          <p:cNvGrpSpPr>
            <a:grpSpLocks/>
          </p:cNvGrpSpPr>
          <p:nvPr/>
        </p:nvGrpSpPr>
        <p:grpSpPr bwMode="auto">
          <a:xfrm>
            <a:off x="6889750" y="232131"/>
            <a:ext cx="1858963" cy="2600325"/>
            <a:chOff x="4340" y="618"/>
            <a:chExt cx="1171" cy="1638"/>
          </a:xfrm>
        </p:grpSpPr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4340" y="618"/>
              <a:ext cx="1171" cy="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4. Schritt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Auf welcher Kontenseite ist zu buchen?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5511" y="618"/>
              <a:ext cx="0" cy="1638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9" name="Text Box 74"/>
            <p:cNvSpPr txBox="1">
              <a:spLocks noChangeArrowheads="1"/>
            </p:cNvSpPr>
            <p:nvPr/>
          </p:nvSpPr>
          <p:spPr bwMode="auto">
            <a:xfrm>
              <a:off x="4446" y="1979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Soll</a:t>
              </a:r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4955" y="197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Haben</a:t>
              </a: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1762976" y="3488939"/>
            <a:ext cx="72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an</a:t>
            </a:r>
            <a:endParaRPr lang="de-DE" sz="4000" dirty="0"/>
          </a:p>
        </p:txBody>
      </p:sp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68211"/>
              </p:ext>
            </p:extLst>
          </p:nvPr>
        </p:nvGraphicFramePr>
        <p:xfrm>
          <a:off x="296094" y="5115444"/>
          <a:ext cx="8513583" cy="14977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37861">
                  <a:extLst>
                    <a:ext uri="{9D8B030D-6E8A-4147-A177-3AD203B41FA5}">
                      <a16:colId xmlns="" xmlns:a16="http://schemas.microsoft.com/office/drawing/2014/main" val="3592288543"/>
                    </a:ext>
                  </a:extLst>
                </a:gridCol>
                <a:gridCol w="2837861">
                  <a:extLst>
                    <a:ext uri="{9D8B030D-6E8A-4147-A177-3AD203B41FA5}">
                      <a16:colId xmlns="" xmlns:a16="http://schemas.microsoft.com/office/drawing/2014/main" val="1445346008"/>
                    </a:ext>
                  </a:extLst>
                </a:gridCol>
                <a:gridCol w="2837861">
                  <a:extLst>
                    <a:ext uri="{9D8B030D-6E8A-4147-A177-3AD203B41FA5}">
                      <a16:colId xmlns="" xmlns:a16="http://schemas.microsoft.com/office/drawing/2014/main" val="2008840760"/>
                    </a:ext>
                  </a:extLst>
                </a:gridCol>
              </a:tblGrid>
              <a:tr h="499251">
                <a:tc>
                  <a:txBody>
                    <a:bodyPr/>
                    <a:lstStyle/>
                    <a:p>
                      <a:r>
                        <a:rPr lang="de-DE" dirty="0" smtClean="0"/>
                        <a:t>Konten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Soll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Haben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7436319"/>
                  </a:ext>
                </a:extLst>
              </a:tr>
              <a:tr h="499251">
                <a:tc>
                  <a:txBody>
                    <a:bodyPr/>
                    <a:lstStyle/>
                    <a:p>
                      <a:r>
                        <a:rPr lang="de-DE" dirty="0" smtClean="0"/>
                        <a:t>BGA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340,00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6551880"/>
                  </a:ext>
                </a:extLst>
              </a:tr>
              <a:tr h="499251">
                <a:tc>
                  <a:txBody>
                    <a:bodyPr/>
                    <a:lstStyle/>
                    <a:p>
                      <a:r>
                        <a:rPr lang="de-DE" dirty="0" smtClean="0"/>
                        <a:t>an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Verbindlichkeiten a. </a:t>
                      </a:r>
                      <a:r>
                        <a:rPr lang="de-DE" dirty="0" err="1" smtClean="0"/>
                        <a:t>L.u.L</a:t>
                      </a:r>
                      <a:r>
                        <a:rPr lang="de-DE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340,00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9991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5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82880" y="335442"/>
            <a:ext cx="89611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/>
              <a:t>Bildquellen</a:t>
            </a:r>
            <a:r>
              <a:rPr lang="en-US" sz="1200" b="1" dirty="0" smtClean="0"/>
              <a:t>:</a:t>
            </a:r>
          </a:p>
          <a:p>
            <a:endParaRPr lang="de-DE" sz="1200" dirty="0"/>
          </a:p>
          <a:p>
            <a:r>
              <a:rPr lang="en-US" sz="1200" dirty="0" err="1" smtClean="0"/>
              <a:t>Geldbörse</a:t>
            </a:r>
            <a:r>
              <a:rPr lang="en-US" sz="1200" dirty="0"/>
              <a:t>: Wallet by </a:t>
            </a:r>
            <a:r>
              <a:rPr lang="en-US" sz="1200" dirty="0" err="1"/>
              <a:t>Pundimon</a:t>
            </a:r>
            <a:r>
              <a:rPr lang="en-US" sz="1200" dirty="0"/>
              <a:t> from the Noun Project, https://thenounproject.com/term/wallet/1205565, </a:t>
            </a:r>
            <a:r>
              <a:rPr lang="en-US" sz="1200" dirty="0" err="1"/>
              <a:t>Lizenz</a:t>
            </a:r>
            <a:r>
              <a:rPr lang="en-US" sz="1200" dirty="0"/>
              <a:t>: (CC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err="1" smtClean="0"/>
              <a:t>Zwei</a:t>
            </a:r>
            <a:r>
              <a:rPr lang="en-US" sz="1200" dirty="0" smtClean="0"/>
              <a:t> </a:t>
            </a:r>
            <a:r>
              <a:rPr lang="en-US" sz="1200" dirty="0" err="1"/>
              <a:t>Münzenstapel</a:t>
            </a:r>
            <a:r>
              <a:rPr lang="en-US" sz="1200" dirty="0"/>
              <a:t>: Dollar Coins by Ben </a:t>
            </a:r>
            <a:r>
              <a:rPr lang="en-US" sz="1200" dirty="0" err="1"/>
              <a:t>Iconator</a:t>
            </a:r>
            <a:r>
              <a:rPr lang="en-US" sz="1200" dirty="0"/>
              <a:t> from the Noun Project, </a:t>
            </a:r>
            <a:r>
              <a:rPr lang="en-US" sz="1200" dirty="0">
                <a:hlinkClick r:id="rId2"/>
              </a:rPr>
              <a:t>https://thenounproject.com/term/dollar-coins/481802/</a:t>
            </a:r>
            <a:r>
              <a:rPr lang="en-US" sz="1200" dirty="0"/>
              <a:t>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/>
              <a:t>Euro-Note: cash by </a:t>
            </a:r>
            <a:r>
              <a:rPr lang="en-US" sz="1200" dirty="0" err="1"/>
              <a:t>Rockicon</a:t>
            </a:r>
            <a:r>
              <a:rPr lang="en-US" sz="1200" dirty="0"/>
              <a:t> from the Noun Project,</a:t>
            </a:r>
            <a:endParaRPr lang="de-DE" sz="1200" dirty="0"/>
          </a:p>
          <a:p>
            <a:r>
              <a:rPr lang="en-US" sz="1200" dirty="0"/>
              <a:t>https://thenounproject.com/term/cash/840093,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err="1" smtClean="0"/>
              <a:t>Figur</a:t>
            </a:r>
            <a:r>
              <a:rPr lang="en-US" sz="1200" dirty="0"/>
              <a:t>: business wear by </a:t>
            </a:r>
            <a:r>
              <a:rPr lang="en-US" sz="1200" dirty="0" err="1"/>
              <a:t>Gan</a:t>
            </a:r>
            <a:r>
              <a:rPr lang="en-US" sz="1200" dirty="0"/>
              <a:t> </a:t>
            </a:r>
            <a:r>
              <a:rPr lang="en-US" sz="1200" dirty="0" err="1"/>
              <a:t>Khoon</a:t>
            </a:r>
            <a:r>
              <a:rPr lang="en-US" sz="1200" dirty="0"/>
              <a:t> Lay from the Noun Project, </a:t>
            </a:r>
            <a:r>
              <a:rPr lang="en-US" sz="1200" dirty="0">
                <a:hlinkClick r:id="rId4"/>
              </a:rPr>
              <a:t>https://thenounproject.com/term/business-wear/661502/</a:t>
            </a:r>
            <a:r>
              <a:rPr lang="en-US" sz="1200" dirty="0"/>
              <a:t>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err="1" smtClean="0"/>
              <a:t>Tänzer</a:t>
            </a:r>
            <a:r>
              <a:rPr lang="en-US" sz="1200" dirty="0"/>
              <a:t>: disco dance by </a:t>
            </a:r>
            <a:r>
              <a:rPr lang="en-US" sz="1200" dirty="0" err="1"/>
              <a:t>Gan</a:t>
            </a:r>
            <a:r>
              <a:rPr lang="en-US" sz="1200" dirty="0"/>
              <a:t> </a:t>
            </a:r>
            <a:r>
              <a:rPr lang="en-US" sz="1200" dirty="0" err="1"/>
              <a:t>Khoon</a:t>
            </a:r>
            <a:r>
              <a:rPr lang="en-US" sz="1200" dirty="0"/>
              <a:t> Lay from the Noun Project, </a:t>
            </a:r>
            <a:r>
              <a:rPr lang="en-US" sz="1200" dirty="0">
                <a:hlinkClick r:id="rId5"/>
              </a:rPr>
              <a:t>https://thenounproject.com/term/disco-dance/682585/</a:t>
            </a:r>
            <a:r>
              <a:rPr lang="en-US" sz="1200" dirty="0"/>
              <a:t>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err="1" smtClean="0"/>
              <a:t>Münstapel</a:t>
            </a:r>
            <a:r>
              <a:rPr lang="en-US" sz="1200" dirty="0"/>
              <a:t>: Coins by Muammar Khalid from the Noun Project, </a:t>
            </a:r>
            <a:r>
              <a:rPr lang="en-US" sz="1200" dirty="0">
                <a:hlinkClick r:id="rId6"/>
              </a:rPr>
              <a:t>https://thenounproject.com/term/coins/921233/</a:t>
            </a:r>
            <a:r>
              <a:rPr lang="en-US" sz="1200" dirty="0"/>
              <a:t>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err="1" smtClean="0"/>
              <a:t>Rechnung</a:t>
            </a:r>
            <a:r>
              <a:rPr lang="en-US" sz="1200" dirty="0"/>
              <a:t>: Billing by </a:t>
            </a:r>
            <a:r>
              <a:rPr lang="en-US" sz="1200" dirty="0" err="1"/>
              <a:t>Suji</a:t>
            </a:r>
            <a:r>
              <a:rPr lang="en-US" sz="1200" dirty="0"/>
              <a:t> from the Noun Project, https://thenounproject.com/term/billing/1134126,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 smtClean="0"/>
              <a:t>)</a:t>
            </a:r>
          </a:p>
          <a:p>
            <a:endParaRPr lang="de-DE" sz="1200" dirty="0"/>
          </a:p>
          <a:p>
            <a:r>
              <a:rPr lang="en-US" sz="1200" dirty="0" smtClean="0"/>
              <a:t>Laptop</a:t>
            </a:r>
            <a:r>
              <a:rPr lang="en-US" sz="1200" dirty="0"/>
              <a:t>: Laptop by Emir </a:t>
            </a:r>
            <a:r>
              <a:rPr lang="en-US" sz="1200" dirty="0" err="1"/>
              <a:t>Palavan</a:t>
            </a:r>
            <a:r>
              <a:rPr lang="en-US" sz="1200" dirty="0"/>
              <a:t> from the Noun Project, https://thenounproject.com/term/laptop/881144, </a:t>
            </a:r>
            <a:r>
              <a:rPr lang="en-US" sz="1200" dirty="0" err="1"/>
              <a:t>Lizenz</a:t>
            </a:r>
            <a:r>
              <a:rPr lang="en-US" sz="1200" dirty="0"/>
              <a:t>: (</a:t>
            </a:r>
            <a:r>
              <a:rPr lang="en-US" sz="1200" u="sng" dirty="0">
                <a:hlinkClick r:id="rId3"/>
              </a:rPr>
              <a:t>CC BY 3.0</a:t>
            </a:r>
            <a:r>
              <a:rPr lang="en-US" sz="1200" dirty="0"/>
              <a:t>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90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4"/>
          <p:cNvSpPr>
            <a:spLocks noChangeShapeType="1"/>
          </p:cNvSpPr>
          <p:nvPr/>
        </p:nvSpPr>
        <p:spPr bwMode="auto">
          <a:xfrm>
            <a:off x="4427538" y="150482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1116013" y="114446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Aktiva</a:t>
            </a:r>
            <a:endParaRPr lang="de-DE" altLang="de-DE" sz="1800" dirty="0"/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6971305" y="107302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Passiva</a:t>
            </a:r>
            <a:endParaRPr lang="de-DE" altLang="de-DE" sz="1800" dirty="0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2484438" y="369889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Die Bilanz</a:t>
            </a:r>
            <a:endParaRPr lang="de-DE" altLang="de-DE" sz="2400" b="1" dirty="0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>
            <a:off x="1187450" y="1504823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80"/>
          <p:cNvSpPr>
            <a:spLocks noChangeShapeType="1"/>
          </p:cNvSpPr>
          <p:nvPr/>
        </p:nvSpPr>
        <p:spPr bwMode="auto">
          <a:xfrm>
            <a:off x="1187450" y="4864055"/>
            <a:ext cx="3094340" cy="2553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82"/>
          <p:cNvSpPr>
            <a:spLocks noChangeShapeType="1"/>
          </p:cNvSpPr>
          <p:nvPr/>
        </p:nvSpPr>
        <p:spPr bwMode="auto">
          <a:xfrm flipV="1">
            <a:off x="4643438" y="4883241"/>
            <a:ext cx="3193959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83"/>
          <p:cNvSpPr txBox="1">
            <a:spLocks noChangeArrowheads="1"/>
          </p:cNvSpPr>
          <p:nvPr/>
        </p:nvSpPr>
        <p:spPr bwMode="auto">
          <a:xfrm>
            <a:off x="6468972" y="4522879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/>
              <a:t>Bilanzsumme</a:t>
            </a: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2843213" y="4505280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/>
              <a:t>Bilanzsumme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187450" y="1563801"/>
            <a:ext cx="3097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Anlagevermögen</a:t>
            </a:r>
            <a:endParaRPr lang="en-US" b="1" dirty="0" smtClean="0"/>
          </a:p>
          <a:p>
            <a:pPr lvl="1"/>
            <a:r>
              <a:rPr lang="en-US" dirty="0" err="1" smtClean="0"/>
              <a:t>Grundstücke</a:t>
            </a:r>
            <a:endParaRPr lang="en-US" dirty="0" smtClean="0"/>
          </a:p>
          <a:p>
            <a:pPr lvl="1"/>
            <a:r>
              <a:rPr lang="en-US" dirty="0" err="1" smtClean="0"/>
              <a:t>Fuhrpark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1184577" y="2801775"/>
            <a:ext cx="3097213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Umlaufvermögen</a:t>
            </a:r>
            <a:endParaRPr lang="en-US" b="1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Forderungen</a:t>
            </a:r>
            <a:endParaRPr lang="en-US" dirty="0" smtClean="0"/>
          </a:p>
          <a:p>
            <a:pPr lvl="1"/>
            <a:r>
              <a:rPr lang="en-US" dirty="0" smtClean="0"/>
              <a:t>Bank</a:t>
            </a:r>
          </a:p>
          <a:p>
            <a:pPr lvl="1"/>
            <a:r>
              <a:rPr lang="en-US" dirty="0" err="1" smtClean="0"/>
              <a:t>Kasse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4570414" y="1561920"/>
            <a:ext cx="3097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Eigenkapital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4570414" y="2796312"/>
            <a:ext cx="3097213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Fremdkapital</a:t>
            </a:r>
            <a:endParaRPr lang="en-US" b="1" dirty="0" smtClean="0"/>
          </a:p>
          <a:p>
            <a:pPr lvl="1"/>
            <a:r>
              <a:rPr lang="en-US" dirty="0" err="1" smtClean="0"/>
              <a:t>Verbindlichkeiten</a:t>
            </a:r>
            <a:r>
              <a:rPr lang="en-US" dirty="0" smtClean="0"/>
              <a:t> </a:t>
            </a:r>
            <a:r>
              <a:rPr lang="en-US" dirty="0" err="1" smtClean="0"/>
              <a:t>ggü</a:t>
            </a:r>
            <a:r>
              <a:rPr lang="en-US" dirty="0" smtClean="0"/>
              <a:t>. KI</a:t>
            </a:r>
          </a:p>
          <a:p>
            <a:pPr lvl="1"/>
            <a:r>
              <a:rPr lang="en-US" dirty="0" err="1" smtClean="0"/>
              <a:t>Verbindlichkeiten</a:t>
            </a:r>
            <a:r>
              <a:rPr lang="en-US" dirty="0" smtClean="0"/>
              <a:t> </a:t>
            </a:r>
            <a:r>
              <a:rPr lang="en-US" dirty="0" err="1" smtClean="0"/>
              <a:t>aLuL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34" name="Line 80"/>
          <p:cNvSpPr>
            <a:spLocks noChangeShapeType="1"/>
          </p:cNvSpPr>
          <p:nvPr/>
        </p:nvSpPr>
        <p:spPr bwMode="auto">
          <a:xfrm>
            <a:off x="1183090" y="4415558"/>
            <a:ext cx="3094340" cy="25536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2"/>
          <p:cNvSpPr>
            <a:spLocks noChangeShapeType="1"/>
          </p:cNvSpPr>
          <p:nvPr/>
        </p:nvSpPr>
        <p:spPr bwMode="auto">
          <a:xfrm flipV="1">
            <a:off x="4639078" y="4434744"/>
            <a:ext cx="3193959" cy="635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Ellipse 2"/>
          <p:cNvSpPr/>
          <p:nvPr/>
        </p:nvSpPr>
        <p:spPr>
          <a:xfrm>
            <a:off x="870854" y="1190329"/>
            <a:ext cx="3316380" cy="360072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4536281" y="1180946"/>
            <a:ext cx="3316380" cy="360072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62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8" grpId="0"/>
      <p:bldP spid="2" grpId="0"/>
      <p:bldP spid="37" grpId="0" animBg="1"/>
      <p:bldP spid="38" grpId="0"/>
      <p:bldP spid="39" grpId="0" animBg="1"/>
      <p:bldP spid="3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4"/>
          <p:cNvSpPr>
            <a:spLocks noChangeShapeType="1"/>
          </p:cNvSpPr>
          <p:nvPr/>
        </p:nvSpPr>
        <p:spPr bwMode="auto">
          <a:xfrm>
            <a:off x="4427538" y="150482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1116013" y="114446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Soll</a:t>
            </a:r>
            <a:endParaRPr lang="de-DE" altLang="de-DE" sz="1800" dirty="0"/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101932" y="107302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Haben</a:t>
            </a:r>
            <a:endParaRPr lang="de-DE" altLang="de-DE" sz="1800" dirty="0"/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3094832" y="1088680"/>
            <a:ext cx="266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Kasse</a:t>
            </a:r>
            <a:endParaRPr lang="de-DE" altLang="de-DE" sz="1800" dirty="0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2484438" y="369889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Das Aktivkonto</a:t>
            </a:r>
            <a:endParaRPr lang="de-DE" altLang="de-DE" sz="2400" b="1" dirty="0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>
            <a:off x="1187450" y="1504823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1187450" y="1563801"/>
            <a:ext cx="30972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Anfangsbestand</a:t>
            </a:r>
            <a:r>
              <a:rPr lang="en-US" dirty="0" smtClean="0"/>
              <a:t> (AB)</a:t>
            </a:r>
          </a:p>
          <a:p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1184577" y="2296664"/>
            <a:ext cx="309721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Zugänge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4570414" y="1561920"/>
            <a:ext cx="309721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Abgänge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4573287" y="2853979"/>
            <a:ext cx="30972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Endbestand</a:t>
            </a:r>
            <a:r>
              <a:rPr lang="en-US" dirty="0" smtClean="0"/>
              <a:t> (EB)</a:t>
            </a:r>
          </a:p>
          <a:p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978335" y="4415144"/>
            <a:ext cx="146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Kontosumme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596751" y="4415144"/>
            <a:ext cx="146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Kontosumme</a:t>
            </a:r>
            <a:endParaRPr lang="de-DE" dirty="0"/>
          </a:p>
        </p:txBody>
      </p:sp>
      <p:sp>
        <p:nvSpPr>
          <p:cNvPr id="34" name="Line 80"/>
          <p:cNvSpPr>
            <a:spLocks noChangeShapeType="1"/>
          </p:cNvSpPr>
          <p:nvPr/>
        </p:nvSpPr>
        <p:spPr bwMode="auto">
          <a:xfrm>
            <a:off x="1187450" y="4811801"/>
            <a:ext cx="3094340" cy="2553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2"/>
          <p:cNvSpPr>
            <a:spLocks noChangeShapeType="1"/>
          </p:cNvSpPr>
          <p:nvPr/>
        </p:nvSpPr>
        <p:spPr bwMode="auto">
          <a:xfrm flipV="1">
            <a:off x="4643438" y="4830987"/>
            <a:ext cx="3193959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80"/>
          <p:cNvSpPr>
            <a:spLocks noChangeShapeType="1"/>
          </p:cNvSpPr>
          <p:nvPr/>
        </p:nvSpPr>
        <p:spPr bwMode="auto">
          <a:xfrm>
            <a:off x="1183090" y="4363304"/>
            <a:ext cx="3094340" cy="25536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82"/>
          <p:cNvSpPr>
            <a:spLocks noChangeShapeType="1"/>
          </p:cNvSpPr>
          <p:nvPr/>
        </p:nvSpPr>
        <p:spPr bwMode="auto">
          <a:xfrm flipV="1">
            <a:off x="4639078" y="4382490"/>
            <a:ext cx="3193959" cy="635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9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8" grpId="0"/>
      <p:bldP spid="19" grpId="0" animBg="1"/>
      <p:bldP spid="2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0" y="1149531"/>
            <a:ext cx="1633423" cy="163342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48" y="539365"/>
            <a:ext cx="2539682" cy="253968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42" y="3916681"/>
            <a:ext cx="1653018" cy="165301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99012"/>
            <a:ext cx="965278" cy="965278"/>
          </a:xfrm>
          <a:prstGeom prst="rect">
            <a:avLst/>
          </a:prstGeom>
        </p:spPr>
      </p:pic>
      <p:cxnSp>
        <p:nvCxnSpPr>
          <p:cNvPr id="11" name="Gerade Verbindung mit Pfeil 10"/>
          <p:cNvCxnSpPr/>
          <p:nvPr/>
        </p:nvCxnSpPr>
        <p:spPr>
          <a:xfrm flipV="1">
            <a:off x="2438400" y="2595154"/>
            <a:ext cx="0" cy="14020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981" y="1280160"/>
            <a:ext cx="2539682" cy="253968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34" y="4951390"/>
            <a:ext cx="1449977" cy="1449977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83" y="4715125"/>
            <a:ext cx="2539682" cy="2539682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>
            <a:off x="4685211" y="1750423"/>
            <a:ext cx="1709623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Minus 7"/>
          <p:cNvSpPr/>
          <p:nvPr/>
        </p:nvSpPr>
        <p:spPr>
          <a:xfrm>
            <a:off x="4603284" y="1280160"/>
            <a:ext cx="400595" cy="30503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lus 8"/>
          <p:cNvSpPr/>
          <p:nvPr/>
        </p:nvSpPr>
        <p:spPr>
          <a:xfrm>
            <a:off x="2574995" y="2566246"/>
            <a:ext cx="322217" cy="374469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4"/>
          <p:cNvSpPr>
            <a:spLocks noChangeShapeType="1"/>
          </p:cNvSpPr>
          <p:nvPr/>
        </p:nvSpPr>
        <p:spPr bwMode="auto">
          <a:xfrm>
            <a:off x="4427538" y="150482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1116013" y="114446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Soll</a:t>
            </a:r>
            <a:endParaRPr lang="de-DE" altLang="de-DE" sz="1800" dirty="0"/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119353" y="107302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Haben</a:t>
            </a:r>
            <a:endParaRPr lang="de-DE" altLang="de-DE" sz="1800" dirty="0"/>
          </a:p>
        </p:txBody>
      </p:sp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3059113" y="1141756"/>
            <a:ext cx="266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Verbindlichkeiten </a:t>
            </a:r>
            <a:r>
              <a:rPr lang="de-DE" altLang="de-DE" sz="1800" dirty="0" err="1" smtClean="0"/>
              <a:t>aLuL</a:t>
            </a:r>
            <a:endParaRPr lang="de-DE" altLang="de-DE" sz="1800" dirty="0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2484438" y="369889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Das Passivkonto</a:t>
            </a:r>
            <a:endParaRPr lang="de-DE" altLang="de-DE" sz="2400" b="1" dirty="0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>
            <a:off x="1187450" y="1504823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4515527" y="1596755"/>
            <a:ext cx="30972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Anfangsbestand</a:t>
            </a:r>
            <a:r>
              <a:rPr lang="en-US" dirty="0" smtClean="0"/>
              <a:t> (AB)</a:t>
            </a:r>
          </a:p>
          <a:p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4512654" y="2303491"/>
            <a:ext cx="309721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Zugänge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1258801" y="1561920"/>
            <a:ext cx="3097213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Abgänge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1261674" y="2853979"/>
            <a:ext cx="30972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Endbestand</a:t>
            </a:r>
            <a:r>
              <a:rPr lang="en-US" dirty="0" smtClean="0"/>
              <a:t> (EB)</a:t>
            </a:r>
          </a:p>
          <a:p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2978335" y="4423849"/>
            <a:ext cx="146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Kontosumme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6588048" y="4423849"/>
            <a:ext cx="146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Kontosumme</a:t>
            </a:r>
            <a:endParaRPr lang="de-DE" dirty="0"/>
          </a:p>
        </p:txBody>
      </p:sp>
      <p:sp>
        <p:nvSpPr>
          <p:cNvPr id="33" name="Line 80"/>
          <p:cNvSpPr>
            <a:spLocks noChangeShapeType="1"/>
          </p:cNvSpPr>
          <p:nvPr/>
        </p:nvSpPr>
        <p:spPr bwMode="auto">
          <a:xfrm>
            <a:off x="1187450" y="4820510"/>
            <a:ext cx="3094340" cy="2553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2"/>
          <p:cNvSpPr>
            <a:spLocks noChangeShapeType="1"/>
          </p:cNvSpPr>
          <p:nvPr/>
        </p:nvSpPr>
        <p:spPr bwMode="auto">
          <a:xfrm flipV="1">
            <a:off x="4643438" y="4839696"/>
            <a:ext cx="3193959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0"/>
          <p:cNvSpPr>
            <a:spLocks noChangeShapeType="1"/>
          </p:cNvSpPr>
          <p:nvPr/>
        </p:nvSpPr>
        <p:spPr bwMode="auto">
          <a:xfrm>
            <a:off x="1183090" y="4372013"/>
            <a:ext cx="3094340" cy="25536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82"/>
          <p:cNvSpPr>
            <a:spLocks noChangeShapeType="1"/>
          </p:cNvSpPr>
          <p:nvPr/>
        </p:nvSpPr>
        <p:spPr bwMode="auto">
          <a:xfrm flipV="1">
            <a:off x="4639078" y="4391199"/>
            <a:ext cx="3193959" cy="635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4"/>
          <p:cNvSpPr>
            <a:spLocks noChangeShapeType="1"/>
          </p:cNvSpPr>
          <p:nvPr/>
        </p:nvSpPr>
        <p:spPr bwMode="auto">
          <a:xfrm>
            <a:off x="4427538" y="1504823"/>
            <a:ext cx="0" cy="2879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1116013" y="114446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Aktiva</a:t>
            </a:r>
            <a:endParaRPr lang="de-DE" altLang="de-DE" sz="1800" dirty="0"/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6971305" y="107302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 smtClean="0"/>
              <a:t>Passiva</a:t>
            </a:r>
            <a:endParaRPr lang="de-DE" altLang="de-DE" sz="1800" dirty="0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2484438" y="369889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Die Bilanz</a:t>
            </a:r>
            <a:endParaRPr lang="de-DE" altLang="de-DE" sz="2400" b="1" dirty="0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>
            <a:off x="1187450" y="1504823"/>
            <a:ext cx="6697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80"/>
          <p:cNvSpPr>
            <a:spLocks noChangeShapeType="1"/>
          </p:cNvSpPr>
          <p:nvPr/>
        </p:nvSpPr>
        <p:spPr bwMode="auto">
          <a:xfrm>
            <a:off x="1187450" y="4864055"/>
            <a:ext cx="3094340" cy="25536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82"/>
          <p:cNvSpPr>
            <a:spLocks noChangeShapeType="1"/>
          </p:cNvSpPr>
          <p:nvPr/>
        </p:nvSpPr>
        <p:spPr bwMode="auto">
          <a:xfrm flipV="1">
            <a:off x="4643438" y="4883241"/>
            <a:ext cx="3193959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83"/>
          <p:cNvSpPr txBox="1">
            <a:spLocks noChangeArrowheads="1"/>
          </p:cNvSpPr>
          <p:nvPr/>
        </p:nvSpPr>
        <p:spPr bwMode="auto">
          <a:xfrm>
            <a:off x="6468972" y="4522879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/>
              <a:t>Bilanzsumme</a:t>
            </a:r>
          </a:p>
        </p:txBody>
      </p:sp>
      <p:sp>
        <p:nvSpPr>
          <p:cNvPr id="30" name="Text Box 84"/>
          <p:cNvSpPr txBox="1">
            <a:spLocks noChangeArrowheads="1"/>
          </p:cNvSpPr>
          <p:nvPr/>
        </p:nvSpPr>
        <p:spPr bwMode="auto">
          <a:xfrm>
            <a:off x="2813438" y="4513245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/>
              <a:t>Bilanzsumme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187450" y="1563801"/>
            <a:ext cx="3097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Anlagevermögen</a:t>
            </a:r>
            <a:endParaRPr lang="en-US" b="1" dirty="0" smtClean="0"/>
          </a:p>
          <a:p>
            <a:pPr lvl="1"/>
            <a:r>
              <a:rPr lang="en-US" dirty="0" err="1" smtClean="0"/>
              <a:t>Grundstücke</a:t>
            </a:r>
            <a:endParaRPr lang="en-US" dirty="0" smtClean="0"/>
          </a:p>
          <a:p>
            <a:pPr lvl="1"/>
            <a:r>
              <a:rPr lang="en-US" dirty="0" err="1" smtClean="0"/>
              <a:t>Fuhrpark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1184577" y="2801775"/>
            <a:ext cx="3097213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Umlaufvermögen</a:t>
            </a:r>
            <a:endParaRPr lang="en-US" b="1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Forderungen</a:t>
            </a:r>
            <a:endParaRPr lang="en-US" dirty="0" smtClean="0"/>
          </a:p>
          <a:p>
            <a:pPr lvl="1"/>
            <a:r>
              <a:rPr lang="en-US" dirty="0" smtClean="0"/>
              <a:t>Bank</a:t>
            </a:r>
          </a:p>
          <a:p>
            <a:pPr lvl="1"/>
            <a:r>
              <a:rPr lang="en-US" dirty="0" err="1" smtClean="0"/>
              <a:t>Kasse</a:t>
            </a: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4570414" y="1561920"/>
            <a:ext cx="3097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Eigenkapital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4570414" y="2796312"/>
            <a:ext cx="3097213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Fremdkapital</a:t>
            </a:r>
            <a:endParaRPr lang="en-US" b="1" dirty="0" smtClean="0"/>
          </a:p>
          <a:p>
            <a:pPr lvl="1"/>
            <a:r>
              <a:rPr lang="en-US" dirty="0" err="1" smtClean="0"/>
              <a:t>Verbindlichkeiten</a:t>
            </a:r>
            <a:r>
              <a:rPr lang="en-US" dirty="0" smtClean="0"/>
              <a:t> </a:t>
            </a:r>
            <a:r>
              <a:rPr lang="en-US" dirty="0" err="1" smtClean="0"/>
              <a:t>ggü</a:t>
            </a:r>
            <a:r>
              <a:rPr lang="en-US" dirty="0" smtClean="0"/>
              <a:t>. KI</a:t>
            </a:r>
          </a:p>
          <a:p>
            <a:pPr lvl="1"/>
            <a:r>
              <a:rPr lang="en-US" dirty="0" err="1" smtClean="0"/>
              <a:t>Verbindlichkeiten</a:t>
            </a:r>
            <a:r>
              <a:rPr lang="en-US" dirty="0" smtClean="0"/>
              <a:t> </a:t>
            </a:r>
            <a:r>
              <a:rPr lang="en-US" dirty="0" err="1" smtClean="0"/>
              <a:t>aLuL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34" name="Line 80"/>
          <p:cNvSpPr>
            <a:spLocks noChangeShapeType="1"/>
          </p:cNvSpPr>
          <p:nvPr/>
        </p:nvSpPr>
        <p:spPr bwMode="auto">
          <a:xfrm>
            <a:off x="1183090" y="4415558"/>
            <a:ext cx="3094340" cy="25536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2"/>
          <p:cNvSpPr>
            <a:spLocks noChangeShapeType="1"/>
          </p:cNvSpPr>
          <p:nvPr/>
        </p:nvSpPr>
        <p:spPr bwMode="auto">
          <a:xfrm flipV="1">
            <a:off x="4639078" y="4434744"/>
            <a:ext cx="3193959" cy="635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1183090" y="1561920"/>
            <a:ext cx="3179904" cy="28226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4488005" y="1557563"/>
            <a:ext cx="3179904" cy="28226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874" y="4906907"/>
            <a:ext cx="2760643" cy="174679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095" y="4972496"/>
            <a:ext cx="2472235" cy="1615613"/>
          </a:xfrm>
          <a:prstGeom prst="rect">
            <a:avLst/>
          </a:prstGeom>
        </p:spPr>
      </p:pic>
      <p:sp>
        <p:nvSpPr>
          <p:cNvPr id="11" name="Pfeil nach unten 10"/>
          <p:cNvSpPr/>
          <p:nvPr/>
        </p:nvSpPr>
        <p:spPr>
          <a:xfrm>
            <a:off x="2484439" y="4522879"/>
            <a:ext cx="598396" cy="4496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unten 23"/>
          <p:cNvSpPr/>
          <p:nvPr/>
        </p:nvSpPr>
        <p:spPr>
          <a:xfrm>
            <a:off x="6059322" y="4518525"/>
            <a:ext cx="598396" cy="4496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607095" y="5303520"/>
            <a:ext cx="1310276" cy="400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6253130" y="5342708"/>
            <a:ext cx="1310276" cy="400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94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11" grpId="0" animBg="1"/>
      <p:bldP spid="24" grpId="0" animBg="1"/>
      <p:bldP spid="12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8937" y="1201783"/>
            <a:ext cx="7959634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/>
              <a:t>Wir bezahlen einen Rechnungsbetrag in Höhe von 2.000,00 EUR bar</a:t>
            </a:r>
            <a:endParaRPr lang="de-DE" sz="4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27" y="3691867"/>
            <a:ext cx="2539682" cy="253968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485" y="3691867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248275" y="3581400"/>
            <a:ext cx="1641475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411413" y="3573463"/>
            <a:ext cx="1511300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23850" y="3581400"/>
            <a:ext cx="20875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48275" y="981075"/>
            <a:ext cx="164147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3.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Liegt ein Zu- oder Abgang vor?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922713" y="981075"/>
            <a:ext cx="1325562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Kontenart liegt vor?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11413" y="981075"/>
            <a:ext cx="15113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79513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99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62188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84475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416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988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560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13275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1. Schritt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Welche Konten </a:t>
            </a:r>
            <a:r>
              <a:rPr lang="de-DE" sz="1600" kern="0" dirty="0" smtClean="0">
                <a:solidFill>
                  <a:srgbClr val="000000"/>
                </a:solidFill>
              </a:rPr>
              <a:t>sind betroffen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3850" y="981075"/>
            <a:ext cx="208756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Geschäfts-vorfälle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23850" y="981075"/>
            <a:ext cx="8424863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23850" y="3573463"/>
            <a:ext cx="8424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23850" y="5605463"/>
            <a:ext cx="2087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2411413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922713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5248275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6889750" y="981075"/>
            <a:ext cx="0" cy="4624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Line 56"/>
          <p:cNvSpPr>
            <a:spLocks noChangeShapeType="1"/>
          </p:cNvSpPr>
          <p:nvPr/>
        </p:nvSpPr>
        <p:spPr bwMode="auto">
          <a:xfrm>
            <a:off x="2411413" y="5605463"/>
            <a:ext cx="1511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Line 57"/>
          <p:cNvSpPr>
            <a:spLocks noChangeShapeType="1"/>
          </p:cNvSpPr>
          <p:nvPr/>
        </p:nvSpPr>
        <p:spPr bwMode="auto">
          <a:xfrm>
            <a:off x="323850" y="3581400"/>
            <a:ext cx="0" cy="2024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3850" y="981075"/>
            <a:ext cx="0" cy="260032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Line 60"/>
          <p:cNvSpPr>
            <a:spLocks noChangeShapeType="1"/>
          </p:cNvSpPr>
          <p:nvPr/>
        </p:nvSpPr>
        <p:spPr bwMode="auto">
          <a:xfrm>
            <a:off x="3922713" y="5605463"/>
            <a:ext cx="13255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Line 64"/>
          <p:cNvSpPr>
            <a:spLocks noChangeShapeType="1"/>
          </p:cNvSpPr>
          <p:nvPr/>
        </p:nvSpPr>
        <p:spPr bwMode="auto">
          <a:xfrm>
            <a:off x="5248275" y="5605463"/>
            <a:ext cx="16414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Line 68"/>
          <p:cNvSpPr>
            <a:spLocks noChangeShapeType="1"/>
          </p:cNvSpPr>
          <p:nvPr/>
        </p:nvSpPr>
        <p:spPr bwMode="auto">
          <a:xfrm>
            <a:off x="6889750" y="5605463"/>
            <a:ext cx="18589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296863" y="3789363"/>
            <a:ext cx="2214068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Wir bezahlen einen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Rechnungsbetrag bar </a:t>
            </a:r>
          </a:p>
          <a:p>
            <a:pPr marL="265113" marR="0" lvl="0" indent="-265113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	2.000,00 EUR</a:t>
            </a:r>
          </a:p>
          <a:p>
            <a:pPr marL="265113" marR="0" lvl="0" indent="-265113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2370138" y="3775075"/>
            <a:ext cx="168116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32" name="Group 80"/>
          <p:cNvGrpSpPr>
            <a:grpSpLocks/>
          </p:cNvGrpSpPr>
          <p:nvPr/>
        </p:nvGrpSpPr>
        <p:grpSpPr bwMode="auto">
          <a:xfrm>
            <a:off x="6889750" y="2781300"/>
            <a:ext cx="1858963" cy="2824163"/>
            <a:chOff x="4340" y="1752"/>
            <a:chExt cx="1171" cy="1779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40" y="2256"/>
              <a:ext cx="1171" cy="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de-DE" sz="1600" kern="0" dirty="0">
                <a:solidFill>
                  <a:srgbClr val="00CC00"/>
                </a:solidFill>
              </a:endParaRP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>
              <a:off x="5511" y="2256"/>
              <a:ext cx="0" cy="12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921" y="1752"/>
              <a:ext cx="0" cy="1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79"/>
          <p:cNvGrpSpPr>
            <a:grpSpLocks/>
          </p:cNvGrpSpPr>
          <p:nvPr/>
        </p:nvGrpSpPr>
        <p:grpSpPr bwMode="auto">
          <a:xfrm>
            <a:off x="6889750" y="981075"/>
            <a:ext cx="1858963" cy="2600325"/>
            <a:chOff x="4340" y="618"/>
            <a:chExt cx="1171" cy="1638"/>
          </a:xfrm>
        </p:grpSpPr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4340" y="618"/>
              <a:ext cx="1171" cy="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4. Schritt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Auf welcher Kontenseite ist zu buchen?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5511" y="618"/>
              <a:ext cx="0" cy="1638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9" name="Text Box 74"/>
            <p:cNvSpPr txBox="1">
              <a:spLocks noChangeArrowheads="1"/>
            </p:cNvSpPr>
            <p:nvPr/>
          </p:nvSpPr>
          <p:spPr bwMode="auto">
            <a:xfrm>
              <a:off x="4446" y="1979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Soll</a:t>
              </a:r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4955" y="1979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Haben</a:t>
              </a: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7015388" y="4035009"/>
            <a:ext cx="790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</a:rPr>
              <a:t>2.000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7845357" y="4520784"/>
            <a:ext cx="790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kern="0" dirty="0">
                <a:solidFill>
                  <a:srgbClr val="000000"/>
                </a:solidFill>
                <a:latin typeface="Arial" panose="020B0604020202020204" pitchFamily="34" charset="0"/>
              </a:rPr>
              <a:t>2.000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449967" y="4022726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Verbind. </a:t>
            </a:r>
            <a:r>
              <a:rPr lang="de-DE" dirty="0" err="1" smtClean="0"/>
              <a:t>aLuL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2455187" y="4516861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Kasse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3871964" y="4026695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Passivkonto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3866903" y="4524797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Aktivkonto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5371058" y="4035942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Abgang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5377974" y="4524796"/>
            <a:ext cx="145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Abgang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31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4" grpId="0"/>
      <p:bldP spid="41" grpId="0"/>
      <p:bldP spid="2" grpId="0"/>
      <p:bldP spid="42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8937" y="1201783"/>
            <a:ext cx="7959634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/>
              <a:t>Wir kaufen ein Notebook auf Ziel für 340,00 EUR</a:t>
            </a:r>
            <a:endParaRPr lang="de-DE" sz="4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27" y="3465433"/>
            <a:ext cx="2539682" cy="253968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31" y="3465433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516</Words>
  <Application>Microsoft Office PowerPoint</Application>
  <PresentationFormat>Bildschirmpräsentation (4:3)</PresentationFormat>
  <Paragraphs>217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Parcel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</dc:creator>
  <cp:lastModifiedBy>Barbian, Markus (LS)</cp:lastModifiedBy>
  <cp:revision>49</cp:revision>
  <dcterms:created xsi:type="dcterms:W3CDTF">2015-06-18T15:59:36Z</dcterms:created>
  <dcterms:modified xsi:type="dcterms:W3CDTF">2017-10-20T13:14:35Z</dcterms:modified>
</cp:coreProperties>
</file>