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5017" autoAdjust="0"/>
  </p:normalViewPr>
  <p:slideViewPr>
    <p:cSldViewPr>
      <p:cViewPr varScale="1">
        <p:scale>
          <a:sx n="74" d="100"/>
          <a:sy n="74" d="100"/>
        </p:scale>
        <p:origin x="115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annes\Desktop\Sinusspannung_zeichne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Scheinleistung!$B$20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Scheinleistung!$C$20:$BO$20</c:f>
              <c:numCache>
                <c:formatCode>General</c:formatCode>
                <c:ptCount val="65"/>
                <c:pt idx="0">
                  <c:v>0</c:v>
                </c:pt>
                <c:pt idx="1">
                  <c:v>88.492696832989722</c:v>
                </c:pt>
                <c:pt idx="2">
                  <c:v>174.80640977952842</c:v>
                </c:pt>
                <c:pt idx="3">
                  <c:v>256.81580876808243</c:v>
                </c:pt>
                <c:pt idx="4">
                  <c:v>332.50155022196276</c:v>
                </c:pt>
                <c:pt idx="5">
                  <c:v>400.00000000000006</c:v>
                </c:pt>
                <c:pt idx="6">
                  <c:v>457.64912225414747</c:v>
                </c:pt>
                <c:pt idx="7">
                  <c:v>504.02940426804042</c:v>
                </c:pt>
                <c:pt idx="8">
                  <c:v>537.99880957116591</c:v>
                </c:pt>
                <c:pt idx="9">
                  <c:v>558.72089866696831</c:v>
                </c:pt>
                <c:pt idx="10">
                  <c:v>565.68542494923804</c:v>
                </c:pt>
                <c:pt idx="11">
                  <c:v>558.72089866696831</c:v>
                </c:pt>
                <c:pt idx="12">
                  <c:v>537.99880957116591</c:v>
                </c:pt>
                <c:pt idx="13">
                  <c:v>504.02940426804042</c:v>
                </c:pt>
                <c:pt idx="14">
                  <c:v>457.64912225414736</c:v>
                </c:pt>
                <c:pt idx="15">
                  <c:v>400.00000000000006</c:v>
                </c:pt>
                <c:pt idx="16">
                  <c:v>332.50155022196282</c:v>
                </c:pt>
                <c:pt idx="17">
                  <c:v>256.81580876808226</c:v>
                </c:pt>
                <c:pt idx="18">
                  <c:v>174.80640977952848</c:v>
                </c:pt>
                <c:pt idx="19">
                  <c:v>88.492696832989779</c:v>
                </c:pt>
                <c:pt idx="20">
                  <c:v>-1.8190993095531551E-13</c:v>
                </c:pt>
                <c:pt idx="21">
                  <c:v>-88.492696832989637</c:v>
                </c:pt>
                <c:pt idx="22">
                  <c:v>-174.80640977952837</c:v>
                </c:pt>
                <c:pt idx="23">
                  <c:v>-256.81580876808266</c:v>
                </c:pt>
                <c:pt idx="24">
                  <c:v>-332.5015502219627</c:v>
                </c:pt>
                <c:pt idx="25">
                  <c:v>-400</c:v>
                </c:pt>
                <c:pt idx="26">
                  <c:v>-457.64912225414741</c:v>
                </c:pt>
                <c:pt idx="27">
                  <c:v>-504.02940426804037</c:v>
                </c:pt>
                <c:pt idx="28">
                  <c:v>-537.99880957116602</c:v>
                </c:pt>
                <c:pt idx="29">
                  <c:v>-558.7208986669682</c:v>
                </c:pt>
                <c:pt idx="30">
                  <c:v>-565.68542494923804</c:v>
                </c:pt>
                <c:pt idx="31">
                  <c:v>-558.72089866696831</c:v>
                </c:pt>
                <c:pt idx="32">
                  <c:v>-537.99880957116591</c:v>
                </c:pt>
                <c:pt idx="33">
                  <c:v>-504.02940426804042</c:v>
                </c:pt>
                <c:pt idx="34">
                  <c:v>-457.64912225414724</c:v>
                </c:pt>
                <c:pt idx="35">
                  <c:v>-399.99999999999972</c:v>
                </c:pt>
                <c:pt idx="36">
                  <c:v>-332.50155022196287</c:v>
                </c:pt>
                <c:pt idx="37">
                  <c:v>-256.81580876808255</c:v>
                </c:pt>
                <c:pt idx="38">
                  <c:v>-174.80640977952854</c:v>
                </c:pt>
                <c:pt idx="39">
                  <c:v>-88.492696832989864</c:v>
                </c:pt>
                <c:pt idx="40">
                  <c:v>3.6381986191063102E-13</c:v>
                </c:pt>
                <c:pt idx="41">
                  <c:v>88.492696832990077</c:v>
                </c:pt>
                <c:pt idx="42">
                  <c:v>174.80640977952828</c:v>
                </c:pt>
                <c:pt idx="43">
                  <c:v>256.81580876808238</c:v>
                </c:pt>
                <c:pt idx="44">
                  <c:v>332.50155022196265</c:v>
                </c:pt>
                <c:pt idx="45">
                  <c:v>399.99999999999994</c:v>
                </c:pt>
                <c:pt idx="46">
                  <c:v>457.64912225414764</c:v>
                </c:pt>
                <c:pt idx="47">
                  <c:v>504.02940426804054</c:v>
                </c:pt>
                <c:pt idx="48">
                  <c:v>537.99880957116591</c:v>
                </c:pt>
                <c:pt idx="49">
                  <c:v>558.7208986669682</c:v>
                </c:pt>
                <c:pt idx="50">
                  <c:v>565.68542494923804</c:v>
                </c:pt>
                <c:pt idx="51">
                  <c:v>558.7208986669682</c:v>
                </c:pt>
                <c:pt idx="52">
                  <c:v>537.99880957116591</c:v>
                </c:pt>
                <c:pt idx="53">
                  <c:v>504.02940426804025</c:v>
                </c:pt>
                <c:pt idx="54">
                  <c:v>457.64912225414758</c:v>
                </c:pt>
                <c:pt idx="55">
                  <c:v>399.99999999999977</c:v>
                </c:pt>
                <c:pt idx="56">
                  <c:v>332.50155022196208</c:v>
                </c:pt>
                <c:pt idx="57">
                  <c:v>256.81580876808221</c:v>
                </c:pt>
                <c:pt idx="58">
                  <c:v>174.80640977952865</c:v>
                </c:pt>
                <c:pt idx="59">
                  <c:v>88.492696832990418</c:v>
                </c:pt>
                <c:pt idx="60">
                  <c:v>2.0791458730226553E-13</c:v>
                </c:pt>
                <c:pt idx="61">
                  <c:v>-88.492696832990006</c:v>
                </c:pt>
                <c:pt idx="62">
                  <c:v>-174.80640977952822</c:v>
                </c:pt>
                <c:pt idx="63">
                  <c:v>-256.81580876808272</c:v>
                </c:pt>
                <c:pt idx="64">
                  <c:v>-332.50155022196259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7-4844-8CB2-4967BDC793C7}"/>
            </c:ext>
          </c:extLst>
        </c:ser>
        <c:ser>
          <c:idx val="1"/>
          <c:order val="1"/>
          <c:tx>
            <c:strRef>
              <c:f>Scheinleistung!$B$21</c:f>
              <c:strCache>
                <c:ptCount val="1"/>
                <c:pt idx="0">
                  <c:v>u1(t)</c:v>
                </c:pt>
              </c:strCache>
            </c:strRef>
          </c:tx>
          <c:spPr>
            <a:ln w="0">
              <a:noFill/>
              <a:prstDash val="sysDash"/>
            </a:ln>
          </c:spPr>
          <c:marker>
            <c:symbol val="none"/>
          </c:marker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1-9477-4844-8CB2-4967BDC793C7}"/>
              </c:ext>
            </c:extLst>
          </c:dPt>
          <c:xVal>
            <c:numRef>
              <c:f>Scheinleistung!$C$19:$BO$19</c:f>
              <c:numCache>
                <c:formatCode>0.0</c:formatCode>
                <c:ptCount val="65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  <c:pt idx="37">
                  <c:v>18.5</c:v>
                </c:pt>
                <c:pt idx="38">
                  <c:v>19</c:v>
                </c:pt>
                <c:pt idx="39">
                  <c:v>19.5</c:v>
                </c:pt>
                <c:pt idx="40">
                  <c:v>20</c:v>
                </c:pt>
                <c:pt idx="41">
                  <c:v>20.5</c:v>
                </c:pt>
                <c:pt idx="42">
                  <c:v>21</c:v>
                </c:pt>
                <c:pt idx="43">
                  <c:v>21.5</c:v>
                </c:pt>
                <c:pt idx="44">
                  <c:v>22</c:v>
                </c:pt>
                <c:pt idx="45">
                  <c:v>22.5</c:v>
                </c:pt>
                <c:pt idx="46">
                  <c:v>23</c:v>
                </c:pt>
                <c:pt idx="47">
                  <c:v>23.5</c:v>
                </c:pt>
                <c:pt idx="48">
                  <c:v>24</c:v>
                </c:pt>
                <c:pt idx="49">
                  <c:v>24.5</c:v>
                </c:pt>
                <c:pt idx="50">
                  <c:v>25</c:v>
                </c:pt>
                <c:pt idx="51">
                  <c:v>25.5</c:v>
                </c:pt>
                <c:pt idx="52">
                  <c:v>26</c:v>
                </c:pt>
                <c:pt idx="53">
                  <c:v>26.5</c:v>
                </c:pt>
                <c:pt idx="54">
                  <c:v>27</c:v>
                </c:pt>
                <c:pt idx="55">
                  <c:v>27.5</c:v>
                </c:pt>
                <c:pt idx="56">
                  <c:v>28</c:v>
                </c:pt>
                <c:pt idx="57">
                  <c:v>28.5</c:v>
                </c:pt>
                <c:pt idx="58">
                  <c:v>29</c:v>
                </c:pt>
                <c:pt idx="59">
                  <c:v>29.5</c:v>
                </c:pt>
                <c:pt idx="60">
                  <c:v>30</c:v>
                </c:pt>
                <c:pt idx="61">
                  <c:v>30.5</c:v>
                </c:pt>
                <c:pt idx="62">
                  <c:v>31</c:v>
                </c:pt>
                <c:pt idx="63">
                  <c:v>31.5</c:v>
                </c:pt>
                <c:pt idx="64">
                  <c:v>32</c:v>
                </c:pt>
              </c:numCache>
            </c:numRef>
          </c:xVal>
          <c:yVal>
            <c:numRef>
              <c:f>Scheinleistung!$C$21:$BO$21</c:f>
              <c:numCache>
                <c:formatCode>General</c:formatCode>
                <c:ptCount val="65"/>
                <c:pt idx="0">
                  <c:v>0</c:v>
                </c:pt>
                <c:pt idx="1">
                  <c:v>-88.492696832989722</c:v>
                </c:pt>
                <c:pt idx="2">
                  <c:v>-174.80640977952842</c:v>
                </c:pt>
                <c:pt idx="3">
                  <c:v>-256.81580876808243</c:v>
                </c:pt>
                <c:pt idx="4">
                  <c:v>-332.50155022196276</c:v>
                </c:pt>
                <c:pt idx="5">
                  <c:v>-400.00000000000006</c:v>
                </c:pt>
                <c:pt idx="6">
                  <c:v>-457.64912225414747</c:v>
                </c:pt>
                <c:pt idx="7">
                  <c:v>-504.02940426804042</c:v>
                </c:pt>
                <c:pt idx="8">
                  <c:v>-537.99880957116591</c:v>
                </c:pt>
                <c:pt idx="9">
                  <c:v>-558.72089866696831</c:v>
                </c:pt>
                <c:pt idx="10">
                  <c:v>-565.68542494923804</c:v>
                </c:pt>
                <c:pt idx="11">
                  <c:v>-558.72089866696831</c:v>
                </c:pt>
                <c:pt idx="12">
                  <c:v>-537.99880957116591</c:v>
                </c:pt>
                <c:pt idx="13">
                  <c:v>-504.02940426804042</c:v>
                </c:pt>
                <c:pt idx="14">
                  <c:v>-457.64912225414736</c:v>
                </c:pt>
                <c:pt idx="15">
                  <c:v>-400.00000000000006</c:v>
                </c:pt>
                <c:pt idx="16">
                  <c:v>-332.50155022196282</c:v>
                </c:pt>
                <c:pt idx="17">
                  <c:v>-256.81580876808226</c:v>
                </c:pt>
                <c:pt idx="18">
                  <c:v>-174.80640977952848</c:v>
                </c:pt>
                <c:pt idx="19">
                  <c:v>-88.492696832989779</c:v>
                </c:pt>
                <c:pt idx="20">
                  <c:v>1.8190993095531551E-13</c:v>
                </c:pt>
                <c:pt idx="21">
                  <c:v>88.492696832989637</c:v>
                </c:pt>
                <c:pt idx="22">
                  <c:v>174.80640977952837</c:v>
                </c:pt>
                <c:pt idx="23">
                  <c:v>256.81580876808266</c:v>
                </c:pt>
                <c:pt idx="24">
                  <c:v>332.5015502219627</c:v>
                </c:pt>
                <c:pt idx="25">
                  <c:v>400</c:v>
                </c:pt>
                <c:pt idx="26">
                  <c:v>457.64912225414741</c:v>
                </c:pt>
                <c:pt idx="27">
                  <c:v>504.02940426804037</c:v>
                </c:pt>
                <c:pt idx="28">
                  <c:v>537.99880957116602</c:v>
                </c:pt>
                <c:pt idx="29">
                  <c:v>558.7208986669682</c:v>
                </c:pt>
                <c:pt idx="30">
                  <c:v>565.68542494923804</c:v>
                </c:pt>
                <c:pt idx="31">
                  <c:v>558.72089866696831</c:v>
                </c:pt>
                <c:pt idx="32">
                  <c:v>537.99880957116591</c:v>
                </c:pt>
                <c:pt idx="33">
                  <c:v>504.02940426804042</c:v>
                </c:pt>
                <c:pt idx="34">
                  <c:v>457.64912225414724</c:v>
                </c:pt>
                <c:pt idx="35">
                  <c:v>399.99999999999972</c:v>
                </c:pt>
                <c:pt idx="36">
                  <c:v>332.50155022196287</c:v>
                </c:pt>
                <c:pt idx="37">
                  <c:v>256.81580876808255</c:v>
                </c:pt>
                <c:pt idx="38">
                  <c:v>174.80640977952854</c:v>
                </c:pt>
                <c:pt idx="39">
                  <c:v>88.492696832989864</c:v>
                </c:pt>
                <c:pt idx="40">
                  <c:v>-3.6381986191063102E-13</c:v>
                </c:pt>
                <c:pt idx="41">
                  <c:v>-88.492696832990077</c:v>
                </c:pt>
                <c:pt idx="42">
                  <c:v>-174.80640977952828</c:v>
                </c:pt>
                <c:pt idx="43">
                  <c:v>-256.81580876808238</c:v>
                </c:pt>
                <c:pt idx="44">
                  <c:v>-332.50155022196265</c:v>
                </c:pt>
                <c:pt idx="45">
                  <c:v>-399.99999999999994</c:v>
                </c:pt>
                <c:pt idx="46">
                  <c:v>-457.64912225414764</c:v>
                </c:pt>
                <c:pt idx="47">
                  <c:v>-504.02940426804054</c:v>
                </c:pt>
                <c:pt idx="48">
                  <c:v>-537.99880957116591</c:v>
                </c:pt>
                <c:pt idx="49">
                  <c:v>-558.7208986669682</c:v>
                </c:pt>
                <c:pt idx="50">
                  <c:v>-565.68542494923804</c:v>
                </c:pt>
                <c:pt idx="51">
                  <c:v>-558.7208986669682</c:v>
                </c:pt>
                <c:pt idx="52">
                  <c:v>-537.99880957116591</c:v>
                </c:pt>
                <c:pt idx="53">
                  <c:v>-504.02940426804025</c:v>
                </c:pt>
                <c:pt idx="54">
                  <c:v>-457.64912225414758</c:v>
                </c:pt>
                <c:pt idx="55">
                  <c:v>-399.99999999999977</c:v>
                </c:pt>
                <c:pt idx="56">
                  <c:v>-332.50155022196208</c:v>
                </c:pt>
                <c:pt idx="57">
                  <c:v>-256.81580876808221</c:v>
                </c:pt>
                <c:pt idx="58">
                  <c:v>-174.80640977952865</c:v>
                </c:pt>
                <c:pt idx="59">
                  <c:v>-88.492696832990418</c:v>
                </c:pt>
                <c:pt idx="60">
                  <c:v>-2.0791458730226553E-13</c:v>
                </c:pt>
                <c:pt idx="61">
                  <c:v>88.492696832990006</c:v>
                </c:pt>
                <c:pt idx="62">
                  <c:v>174.80640977952822</c:v>
                </c:pt>
                <c:pt idx="63">
                  <c:v>256.81580876808272</c:v>
                </c:pt>
                <c:pt idx="64">
                  <c:v>332.50155022196259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477-4844-8CB2-4967BDC79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062888"/>
        <c:axId val="1"/>
      </c:scatterChart>
      <c:valAx>
        <c:axId val="291062888"/>
        <c:scaling>
          <c:orientation val="minMax"/>
          <c:max val="350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dirty="0"/>
                  <a:t>n in 1/min</a:t>
                </a:r>
              </a:p>
            </c:rich>
          </c:tx>
          <c:layout>
            <c:manualLayout>
              <c:xMode val="edge"/>
              <c:yMode val="edge"/>
              <c:x val="0.85705543098503401"/>
              <c:y val="0.875448298915465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3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M in </a:t>
                </a:r>
                <a:r>
                  <a:rPr lang="de-DE" dirty="0" err="1"/>
                  <a:t>Nm</a:t>
                </a:r>
                <a:endParaRPr lang="de-DE" dirty="0"/>
              </a:p>
            </c:rich>
          </c:tx>
          <c:layout>
            <c:manualLayout>
              <c:xMode val="edge"/>
              <c:yMode val="edge"/>
              <c:x val="2.5643844188350629E-2"/>
              <c:y val="3.694993314514930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2910628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D5EA4-5008-4541-8FE8-0819917BD0D1}" type="datetimeFigureOut">
              <a:rPr lang="de-DE" smtClean="0"/>
              <a:t>26.07.2021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4D6D0-A592-4F8F-A8DB-884D8A008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61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40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694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409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004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56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17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35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34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699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587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115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362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4D6D0-A592-4F8F-A8DB-884D8A00888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733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6C91-1DC7-43D2-AC87-13DB1C826852}" type="datetime1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9F60-A50E-4CC7-BC26-07A4A019F4C8}" type="datetime1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265-5BC1-4145-B654-9F903A07372C}" type="datetime1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EC26-2A4A-47F2-9D1A-7233CB5748C7}" type="datetime1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4D3D-CBD4-485B-9EA2-D8E2E4C9BD43}" type="datetime1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33AA-6CAB-4894-868E-805FF3850B62}" type="datetime1">
              <a:rPr lang="de-DE" smtClean="0"/>
              <a:t>26.07.2021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014E-CAB5-4904-8353-13E613D0C914}" type="datetime1">
              <a:rPr lang="de-DE" smtClean="0"/>
              <a:t>26.07.2021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E96CE-1B32-4482-9447-97ADCA3FCBAD}" type="datetime1">
              <a:rPr lang="de-DE" smtClean="0"/>
              <a:t>26.07.2021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E262-B34D-46D4-A63D-0F52D867BD9A}" type="datetime1">
              <a:rPr lang="de-DE" smtClean="0"/>
              <a:t>26.07.2021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211F-8653-4222-95E7-FB6A02C2DE16}" type="datetime1">
              <a:rPr lang="de-DE" smtClean="0"/>
              <a:t>26.07.2021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77DA-FF59-44B0-9810-A4F37D8899B7}" type="datetime1">
              <a:rPr lang="de-DE" smtClean="0"/>
              <a:t>26.07.2021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Johannes Vielsäcker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51343-A55A-44B8-B712-60014C99D20F}" type="datetime1">
              <a:rPr lang="de-DE" smtClean="0"/>
              <a:t>26.07.2021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Johannes Vielsäcker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Um das Betriebsverhalten, das Verhalten des Drehstromasynchronmotors bei verschiedenen Belastungen, beurteilen zu können, muss man dessen </a:t>
            </a:r>
            <a:r>
              <a:rPr lang="de-DE" sz="1400" u="sng" dirty="0">
                <a:solidFill>
                  <a:schemeClr val="tx1"/>
                </a:solidFill>
              </a:rPr>
              <a:t>Drehmoment-Drehzahl-Kennlinie</a:t>
            </a:r>
            <a:r>
              <a:rPr lang="de-DE" sz="1400" dirty="0">
                <a:solidFill>
                  <a:schemeClr val="tx1"/>
                </a:solidFill>
              </a:rPr>
              <a:t> kennen: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Dies ist die typische Kennlinie eines zweipoligen DASM (Drehfelddrehzahl </a:t>
            </a:r>
            <a:r>
              <a:rPr lang="de-DE" sz="1400" dirty="0" err="1">
                <a:solidFill>
                  <a:schemeClr val="tx1"/>
                </a:solidFill>
              </a:rPr>
              <a:t>n</a:t>
            </a:r>
            <a:r>
              <a:rPr lang="de-DE" sz="1400" baseline="-25000" dirty="0" err="1">
                <a:solidFill>
                  <a:schemeClr val="tx1"/>
                </a:solidFill>
              </a:rPr>
              <a:t>s</a:t>
            </a:r>
            <a:r>
              <a:rPr lang="de-DE" sz="1400" dirty="0">
                <a:solidFill>
                  <a:schemeClr val="tx1"/>
                </a:solidFill>
              </a:rPr>
              <a:t> = 3000 min</a:t>
            </a:r>
            <a:r>
              <a:rPr lang="de-DE" sz="1400" baseline="30000" dirty="0">
                <a:solidFill>
                  <a:schemeClr val="tx1"/>
                </a:solidFill>
              </a:rPr>
              <a:t>-1</a:t>
            </a:r>
            <a:r>
              <a:rPr lang="de-DE" sz="14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5115417"/>
              </p:ext>
            </p:extLst>
          </p:nvPr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40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Dies ist also der </a:t>
            </a:r>
            <a:r>
              <a:rPr lang="de-DE" sz="1400" b="1" dirty="0">
                <a:solidFill>
                  <a:srgbClr val="00B050"/>
                </a:solidFill>
              </a:rPr>
              <a:t>stabile Bereich</a:t>
            </a:r>
            <a:r>
              <a:rPr lang="de-DE" sz="1400" dirty="0">
                <a:solidFill>
                  <a:schemeClr val="tx1"/>
                </a:solidFill>
              </a:rPr>
              <a:t> der Kennlinie. In diesem Bereich kann der Motor betrieben werden.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Kennlinie in diesem Bereich ist nahezu linear. Der DASM verhält sich in diesem Bereich ähnlich wie ein Gleichstrommotor.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440768-2B80-4CD4-93D4-E24003667065}"/>
              </a:ext>
            </a:extLst>
          </p:cNvPr>
          <p:cNvSpPr/>
          <p:nvPr/>
        </p:nvSpPr>
        <p:spPr>
          <a:xfrm>
            <a:off x="5436096" y="239591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10</a:t>
            </a:fld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Textfeld 10">
            <a:extLst>
              <a:ext uri="{FF2B5EF4-FFF2-40B4-BE49-F238E27FC236}">
                <a16:creationId xmlns:a16="http://schemas.microsoft.com/office/drawing/2014/main" id="{AE966E43-EE22-4DF3-9798-EA261B4490BC}"/>
              </a:ext>
            </a:extLst>
          </p:cNvPr>
          <p:cNvSpPr txBox="1"/>
          <p:nvPr/>
        </p:nvSpPr>
        <p:spPr>
          <a:xfrm>
            <a:off x="5292080" y="2098024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96C0A26-319C-40F1-B60F-658F655202EF}"/>
              </a:ext>
            </a:extLst>
          </p:cNvPr>
          <p:cNvSpPr/>
          <p:nvPr/>
        </p:nvSpPr>
        <p:spPr>
          <a:xfrm>
            <a:off x="5436096" y="2395910"/>
            <a:ext cx="600127" cy="2015028"/>
          </a:xfrm>
          <a:prstGeom prst="rect">
            <a:avLst/>
          </a:prstGeom>
          <a:noFill/>
          <a:ln w="349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6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Den </a:t>
            </a:r>
            <a:r>
              <a:rPr lang="de-DE" sz="1400" b="1" dirty="0">
                <a:solidFill>
                  <a:srgbClr val="FF0000"/>
                </a:solidFill>
              </a:rPr>
              <a:t>rot</a:t>
            </a:r>
            <a:r>
              <a:rPr lang="de-DE" sz="1400" dirty="0">
                <a:solidFill>
                  <a:schemeClr val="tx1"/>
                </a:solidFill>
              </a:rPr>
              <a:t> markierten Bereich der Kennlinie durchläuft der DASM nur beim Hochlaufen (Beschleunigen) aus dem Stillstand. Der DASM kann nicht dauerhaft in diesem Bereich der Kennlinie betrieben werden (z.B. mit 1000 min</a:t>
            </a:r>
            <a:r>
              <a:rPr lang="de-DE" sz="1400" baseline="30000" dirty="0">
                <a:solidFill>
                  <a:schemeClr val="tx1"/>
                </a:solidFill>
              </a:rPr>
              <a:t>-1</a:t>
            </a:r>
            <a:r>
              <a:rPr lang="de-DE" sz="1400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440768-2B80-4CD4-93D4-E24003667065}"/>
              </a:ext>
            </a:extLst>
          </p:cNvPr>
          <p:cNvSpPr/>
          <p:nvPr/>
        </p:nvSpPr>
        <p:spPr>
          <a:xfrm>
            <a:off x="5436096" y="239591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11</a:t>
            </a:fld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Textfeld 10">
            <a:extLst>
              <a:ext uri="{FF2B5EF4-FFF2-40B4-BE49-F238E27FC236}">
                <a16:creationId xmlns:a16="http://schemas.microsoft.com/office/drawing/2014/main" id="{AE966E43-EE22-4DF3-9798-EA261B4490BC}"/>
              </a:ext>
            </a:extLst>
          </p:cNvPr>
          <p:cNvSpPr txBox="1"/>
          <p:nvPr/>
        </p:nvSpPr>
        <p:spPr>
          <a:xfrm>
            <a:off x="5292080" y="2098024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96C0A26-319C-40F1-B60F-658F655202EF}"/>
              </a:ext>
            </a:extLst>
          </p:cNvPr>
          <p:cNvSpPr/>
          <p:nvPr/>
        </p:nvSpPr>
        <p:spPr>
          <a:xfrm>
            <a:off x="2063572" y="2413236"/>
            <a:ext cx="3394827" cy="2015028"/>
          </a:xfrm>
          <a:prstGeom prst="rect">
            <a:avLst/>
          </a:prstGeom>
          <a:noFill/>
          <a:ln w="349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4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Es gibt noch weitere markante Punkte in der Kennlinie: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das </a:t>
            </a:r>
            <a:r>
              <a:rPr lang="de-DE" sz="1400" b="1" dirty="0">
                <a:solidFill>
                  <a:schemeClr val="tx1"/>
                </a:solidFill>
              </a:rPr>
              <a:t>Anlaufmoment M</a:t>
            </a:r>
            <a:r>
              <a:rPr lang="de-DE" sz="1400" b="1" baseline="-25000" dirty="0">
                <a:solidFill>
                  <a:schemeClr val="tx1"/>
                </a:solidFill>
              </a:rPr>
              <a:t>A</a:t>
            </a:r>
            <a:r>
              <a:rPr lang="de-DE" sz="1400" dirty="0">
                <a:solidFill>
                  <a:schemeClr val="tx1"/>
                </a:solidFill>
              </a:rPr>
              <a:t> und das </a:t>
            </a:r>
            <a:r>
              <a:rPr lang="de-DE" sz="1400" b="1" dirty="0">
                <a:solidFill>
                  <a:schemeClr val="tx1"/>
                </a:solidFill>
              </a:rPr>
              <a:t>Sattelmoment M</a:t>
            </a:r>
            <a:r>
              <a:rPr lang="de-DE" sz="1400" b="1" baseline="-25000" dirty="0">
                <a:solidFill>
                  <a:schemeClr val="tx1"/>
                </a:solidFill>
              </a:rPr>
              <a:t>S</a:t>
            </a:r>
            <a:r>
              <a:rPr lang="de-DE" sz="1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Das </a:t>
            </a:r>
            <a:r>
              <a:rPr lang="de-DE" sz="1400" b="1" dirty="0">
                <a:solidFill>
                  <a:schemeClr val="tx1"/>
                </a:solidFill>
              </a:rPr>
              <a:t>Anlaufmoment</a:t>
            </a:r>
            <a:r>
              <a:rPr lang="de-DE" sz="1400" dirty="0">
                <a:solidFill>
                  <a:schemeClr val="tx1"/>
                </a:solidFill>
              </a:rPr>
              <a:t> entwickelt der DASM direkt beim Einschalten (noch im Stillstand).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Danach geht das Drehmoment etwas zurück auf einen Minimalwert, </a:t>
            </a:r>
            <a:r>
              <a:rPr lang="de-DE" sz="1400" b="1" dirty="0">
                <a:solidFill>
                  <a:schemeClr val="tx1"/>
                </a:solidFill>
              </a:rPr>
              <a:t>das Sattelmoment</a:t>
            </a:r>
            <a:r>
              <a:rPr lang="de-DE" sz="1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12</a:t>
            </a:fld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24717C7-4119-4B25-BC34-7687786BAA71}"/>
              </a:ext>
            </a:extLst>
          </p:cNvPr>
          <p:cNvSpPr txBox="1"/>
          <p:nvPr/>
        </p:nvSpPr>
        <p:spPr>
          <a:xfrm>
            <a:off x="3203848" y="2564904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S</a:t>
            </a:r>
          </a:p>
        </p:txBody>
      </p:sp>
      <p:sp>
        <p:nvSpPr>
          <p:cNvPr id="12" name="Textfeld 10">
            <a:extLst>
              <a:ext uri="{FF2B5EF4-FFF2-40B4-BE49-F238E27FC236}">
                <a16:creationId xmlns:a16="http://schemas.microsoft.com/office/drawing/2014/main" id="{70239F6F-92E4-4C9A-B7F4-A8F228AE2023}"/>
              </a:ext>
            </a:extLst>
          </p:cNvPr>
          <p:cNvSpPr txBox="1"/>
          <p:nvPr/>
        </p:nvSpPr>
        <p:spPr>
          <a:xfrm>
            <a:off x="2026463" y="2492896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A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CEA139A-3012-4C83-A74A-A29D491C3DBE}"/>
              </a:ext>
            </a:extLst>
          </p:cNvPr>
          <p:cNvSpPr/>
          <p:nvPr/>
        </p:nvSpPr>
        <p:spPr>
          <a:xfrm>
            <a:off x="3369232" y="29100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51779CC-45EE-4498-ABB2-6422F1E638E8}"/>
              </a:ext>
            </a:extLst>
          </p:cNvPr>
          <p:cNvSpPr/>
          <p:nvPr/>
        </p:nvSpPr>
        <p:spPr>
          <a:xfrm>
            <a:off x="2051720" y="27895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16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b="1" u="sng" dirty="0">
                <a:solidFill>
                  <a:schemeClr val="tx1"/>
                </a:solidFill>
              </a:rPr>
              <a:t>Zusammenfassung: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</a:t>
            </a:r>
            <a:r>
              <a:rPr lang="de-DE" sz="1400" baseline="-25000" dirty="0">
                <a:solidFill>
                  <a:schemeClr val="tx1"/>
                </a:solidFill>
              </a:rPr>
              <a:t>A </a:t>
            </a:r>
            <a:r>
              <a:rPr lang="de-DE" sz="1400" dirty="0">
                <a:solidFill>
                  <a:schemeClr val="tx1"/>
                </a:solidFill>
              </a:rPr>
              <a:t>- Anlaufmoment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</a:t>
            </a:r>
            <a:r>
              <a:rPr lang="de-DE" sz="1400" baseline="-25000" dirty="0">
                <a:solidFill>
                  <a:schemeClr val="tx1"/>
                </a:solidFill>
              </a:rPr>
              <a:t>S </a:t>
            </a:r>
            <a:r>
              <a:rPr lang="de-DE" sz="1400" dirty="0">
                <a:solidFill>
                  <a:schemeClr val="tx1"/>
                </a:solidFill>
              </a:rPr>
              <a:t>- Sattelmoment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</a:t>
            </a:r>
            <a:r>
              <a:rPr lang="de-DE" sz="1400" baseline="-25000" dirty="0">
                <a:solidFill>
                  <a:schemeClr val="tx1"/>
                </a:solidFill>
              </a:rPr>
              <a:t>K </a:t>
            </a:r>
            <a:r>
              <a:rPr lang="de-DE" sz="1400" dirty="0">
                <a:solidFill>
                  <a:schemeClr val="tx1"/>
                </a:solidFill>
              </a:rPr>
              <a:t>- Kippmoment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M</a:t>
            </a:r>
            <a:r>
              <a:rPr lang="de-DE" sz="1400" baseline="-25000" dirty="0">
                <a:solidFill>
                  <a:schemeClr val="tx1"/>
                </a:solidFill>
              </a:rPr>
              <a:t>N </a:t>
            </a:r>
            <a:r>
              <a:rPr lang="de-DE" sz="1400" dirty="0">
                <a:solidFill>
                  <a:schemeClr val="tx1"/>
                </a:solidFill>
              </a:rPr>
              <a:t>- Bemessungsmoment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440768-2B80-4CD4-93D4-E24003667065}"/>
              </a:ext>
            </a:extLst>
          </p:cNvPr>
          <p:cNvSpPr/>
          <p:nvPr/>
        </p:nvSpPr>
        <p:spPr>
          <a:xfrm>
            <a:off x="5436096" y="239591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13</a:t>
            </a:fld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Textfeld 10">
            <a:extLst>
              <a:ext uri="{FF2B5EF4-FFF2-40B4-BE49-F238E27FC236}">
                <a16:creationId xmlns:a16="http://schemas.microsoft.com/office/drawing/2014/main" id="{AE966E43-EE22-4DF3-9798-EA261B4490BC}"/>
              </a:ext>
            </a:extLst>
          </p:cNvPr>
          <p:cNvSpPr txBox="1"/>
          <p:nvPr/>
        </p:nvSpPr>
        <p:spPr>
          <a:xfrm>
            <a:off x="5292080" y="2098024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K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24717C7-4119-4B25-BC34-7687786BAA71}"/>
              </a:ext>
            </a:extLst>
          </p:cNvPr>
          <p:cNvSpPr txBox="1"/>
          <p:nvPr/>
        </p:nvSpPr>
        <p:spPr>
          <a:xfrm>
            <a:off x="3203848" y="2564904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S</a:t>
            </a:r>
          </a:p>
        </p:txBody>
      </p:sp>
      <p:sp>
        <p:nvSpPr>
          <p:cNvPr id="12" name="Textfeld 10">
            <a:extLst>
              <a:ext uri="{FF2B5EF4-FFF2-40B4-BE49-F238E27FC236}">
                <a16:creationId xmlns:a16="http://schemas.microsoft.com/office/drawing/2014/main" id="{70239F6F-92E4-4C9A-B7F4-A8F228AE2023}"/>
              </a:ext>
            </a:extLst>
          </p:cNvPr>
          <p:cNvSpPr txBox="1"/>
          <p:nvPr/>
        </p:nvSpPr>
        <p:spPr>
          <a:xfrm>
            <a:off x="2026463" y="2492896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A</a:t>
            </a:r>
          </a:p>
        </p:txBody>
      </p:sp>
      <p:sp>
        <p:nvSpPr>
          <p:cNvPr id="16" name="Textfeld 10">
            <a:extLst>
              <a:ext uri="{FF2B5EF4-FFF2-40B4-BE49-F238E27FC236}">
                <a16:creationId xmlns:a16="http://schemas.microsoft.com/office/drawing/2014/main" id="{F68F3B30-A9AD-43AA-8C5A-7848D7F47D37}"/>
              </a:ext>
            </a:extLst>
          </p:cNvPr>
          <p:cNvSpPr txBox="1"/>
          <p:nvPr/>
        </p:nvSpPr>
        <p:spPr>
          <a:xfrm>
            <a:off x="5868144" y="3356992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N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CF7ED4E-50E3-4FAA-8DED-71596803695A}"/>
              </a:ext>
            </a:extLst>
          </p:cNvPr>
          <p:cNvSpPr/>
          <p:nvPr/>
        </p:nvSpPr>
        <p:spPr>
          <a:xfrm>
            <a:off x="5885855" y="359791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CEA139A-3012-4C83-A74A-A29D491C3DBE}"/>
              </a:ext>
            </a:extLst>
          </p:cNvPr>
          <p:cNvSpPr/>
          <p:nvPr/>
        </p:nvSpPr>
        <p:spPr>
          <a:xfrm>
            <a:off x="3369232" y="291008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51779CC-45EE-4498-ABB2-6422F1E638E8}"/>
              </a:ext>
            </a:extLst>
          </p:cNvPr>
          <p:cNvSpPr/>
          <p:nvPr/>
        </p:nvSpPr>
        <p:spPr>
          <a:xfrm>
            <a:off x="2051720" y="27895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Aus der  Drehzahl-Drehmoment-Kennlinie lässt sich </a:t>
            </a:r>
            <a:r>
              <a:rPr lang="de-DE" sz="1400" dirty="0" smtClean="0">
                <a:solidFill>
                  <a:schemeClr val="tx1"/>
                </a:solidFill>
              </a:rPr>
              <a:t>ablesen, </a:t>
            </a:r>
            <a:r>
              <a:rPr lang="de-DE" sz="1400" dirty="0">
                <a:solidFill>
                  <a:schemeClr val="tx1"/>
                </a:solidFill>
              </a:rPr>
              <a:t>mit welcher Drehzahl der DASM </a:t>
            </a:r>
            <a:r>
              <a:rPr lang="de-DE" sz="1400" dirty="0" smtClean="0">
                <a:solidFill>
                  <a:schemeClr val="tx1"/>
                </a:solidFill>
              </a:rPr>
              <a:t>bei </a:t>
            </a:r>
            <a:r>
              <a:rPr lang="de-DE" sz="1400" dirty="0">
                <a:solidFill>
                  <a:schemeClr val="tx1"/>
                </a:solidFill>
              </a:rPr>
              <a:t>unterschiedlich großen </a:t>
            </a:r>
            <a:r>
              <a:rPr lang="de-DE" sz="1400" dirty="0" smtClean="0">
                <a:solidFill>
                  <a:schemeClr val="tx1"/>
                </a:solidFill>
              </a:rPr>
              <a:t>Belastungen läuft </a:t>
            </a:r>
            <a:r>
              <a:rPr lang="de-DE" sz="1400" dirty="0">
                <a:solidFill>
                  <a:schemeClr val="tx1"/>
                </a:solidFill>
              </a:rPr>
              <a:t>bzw. welches Drehmoment der DASM bei unterschiedlichen Drehzahlen entwickelt: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Bei der Synchrondrehzahl </a:t>
            </a:r>
            <a:r>
              <a:rPr lang="de-DE" sz="1400" dirty="0" err="1">
                <a:solidFill>
                  <a:srgbClr val="FF0000"/>
                </a:solidFill>
              </a:rPr>
              <a:t>n</a:t>
            </a:r>
            <a:r>
              <a:rPr lang="de-DE" sz="1400" baseline="-25000" dirty="0" err="1">
                <a:solidFill>
                  <a:srgbClr val="FF0000"/>
                </a:solidFill>
              </a:rPr>
              <a:t>s</a:t>
            </a:r>
            <a:r>
              <a:rPr lang="de-DE" sz="1400" dirty="0">
                <a:solidFill>
                  <a:srgbClr val="FF0000"/>
                </a:solidFill>
              </a:rPr>
              <a:t>=3000 min</a:t>
            </a:r>
            <a:r>
              <a:rPr lang="de-DE" sz="1400" baseline="30000" dirty="0">
                <a:solidFill>
                  <a:srgbClr val="FF0000"/>
                </a:solidFill>
              </a:rPr>
              <a:t>-1</a:t>
            </a:r>
            <a:r>
              <a:rPr lang="de-DE" sz="1400" dirty="0">
                <a:solidFill>
                  <a:schemeClr val="tx1"/>
                </a:solidFill>
              </a:rPr>
              <a:t> wird ja, wie wir wissen, kein Läuferstrom induziert, also kein Drehmoment erzeugt. </a:t>
            </a:r>
            <a:r>
              <a:rPr lang="de-DE" sz="1400" dirty="0">
                <a:solidFill>
                  <a:srgbClr val="00B050"/>
                </a:solidFill>
              </a:rPr>
              <a:t>M ist gleich 0</a:t>
            </a:r>
            <a:r>
              <a:rPr lang="de-DE" sz="1400" dirty="0">
                <a:solidFill>
                  <a:schemeClr val="tx1"/>
                </a:solidFill>
              </a:rPr>
              <a:t>, wie aus der Kennlinie hervorgeht.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837436"/>
              </p:ext>
            </p:extLst>
          </p:nvPr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964215" y="4358712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63597" y="4418688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403648" y="4430720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1070911" y="427683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824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Der DASM hat laut Leistungsschild eine Bemessungsdrehzahl </a:t>
            </a:r>
            <a:r>
              <a:rPr lang="de-DE" sz="1400" dirty="0" err="1">
                <a:solidFill>
                  <a:schemeClr val="tx1"/>
                </a:solidFill>
              </a:rPr>
              <a:t>n</a:t>
            </a:r>
            <a:r>
              <a:rPr lang="de-DE" sz="1400" baseline="-25000" dirty="0" err="1">
                <a:solidFill>
                  <a:schemeClr val="tx1"/>
                </a:solidFill>
              </a:rPr>
              <a:t>N</a:t>
            </a:r>
            <a:r>
              <a:rPr lang="de-DE" sz="1400" dirty="0">
                <a:solidFill>
                  <a:schemeClr val="tx1"/>
                </a:solidFill>
              </a:rPr>
              <a:t> von 2900 min</a:t>
            </a:r>
            <a:r>
              <a:rPr lang="de-DE" sz="1400" baseline="30000" dirty="0">
                <a:solidFill>
                  <a:schemeClr val="tx1"/>
                </a:solidFill>
              </a:rPr>
              <a:t>-1</a:t>
            </a:r>
            <a:r>
              <a:rPr lang="de-DE" sz="1400" dirty="0">
                <a:solidFill>
                  <a:schemeClr val="tx1"/>
                </a:solidFill>
              </a:rPr>
              <a:t>, dann beträgt das Bemessungsmoment </a:t>
            </a:r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N</a:t>
            </a:r>
            <a:r>
              <a:rPr lang="de-DE" sz="1400" dirty="0">
                <a:solidFill>
                  <a:srgbClr val="00B050"/>
                </a:solidFill>
              </a:rPr>
              <a:t> = 10 </a:t>
            </a:r>
            <a:r>
              <a:rPr lang="de-DE" sz="1400" dirty="0" err="1">
                <a:solidFill>
                  <a:srgbClr val="00B050"/>
                </a:solidFill>
              </a:rPr>
              <a:t>Nm</a:t>
            </a:r>
            <a:r>
              <a:rPr lang="de-DE" sz="14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832231" y="353454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1487" y="3615127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19427" y="3606557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86690" y="3452668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N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2835B0-4D32-4644-9CE2-848E78F4611B}"/>
              </a:ext>
            </a:extLst>
          </p:cNvPr>
          <p:cNvCxnSpPr/>
          <p:nvPr/>
        </p:nvCxnSpPr>
        <p:spPr>
          <a:xfrm flipV="1">
            <a:off x="5904239" y="3615127"/>
            <a:ext cx="0" cy="89399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73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Wird der DASM mit einem Lastmoment </a:t>
            </a:r>
            <a:r>
              <a:rPr lang="de-DE" sz="1400" b="1" dirty="0">
                <a:solidFill>
                  <a:srgbClr val="00B050"/>
                </a:solidFill>
              </a:rPr>
              <a:t>M</a:t>
            </a:r>
            <a:r>
              <a:rPr lang="de-DE" sz="1400" b="1" baseline="-25000" dirty="0">
                <a:solidFill>
                  <a:srgbClr val="00B050"/>
                </a:solidFill>
              </a:rPr>
              <a:t>L</a:t>
            </a:r>
            <a:r>
              <a:rPr lang="de-DE" sz="1400" dirty="0">
                <a:solidFill>
                  <a:schemeClr val="tx1"/>
                </a:solidFill>
              </a:rPr>
              <a:t> belastet, welches gerade dem Bemessungsmoment entspricht, dann dreht er sich mit der Drehzahl 2900 min</a:t>
            </a:r>
            <a:r>
              <a:rPr lang="de-DE" sz="1400" baseline="30000" dirty="0">
                <a:solidFill>
                  <a:schemeClr val="tx1"/>
                </a:solidFill>
              </a:rPr>
              <a:t>-1</a:t>
            </a:r>
            <a:r>
              <a:rPr lang="de-DE" sz="14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832231" y="353454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1487" y="3615127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19427" y="3606557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86690" y="3452668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L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2835B0-4D32-4644-9CE2-848E78F4611B}"/>
              </a:ext>
            </a:extLst>
          </p:cNvPr>
          <p:cNvCxnSpPr/>
          <p:nvPr/>
        </p:nvCxnSpPr>
        <p:spPr>
          <a:xfrm flipV="1">
            <a:off x="5904239" y="3615127"/>
            <a:ext cx="0" cy="89399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93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Das Lastmoment </a:t>
            </a:r>
            <a:r>
              <a:rPr lang="de-DE" sz="1400" b="1" dirty="0">
                <a:solidFill>
                  <a:srgbClr val="00B050"/>
                </a:solidFill>
              </a:rPr>
              <a:t>M</a:t>
            </a:r>
            <a:r>
              <a:rPr lang="de-DE" sz="1400" b="1" baseline="-25000" dirty="0">
                <a:solidFill>
                  <a:srgbClr val="00B050"/>
                </a:solidFill>
              </a:rPr>
              <a:t>L</a:t>
            </a:r>
            <a:r>
              <a:rPr lang="de-DE" sz="1400" dirty="0">
                <a:solidFill>
                  <a:schemeClr val="tx1"/>
                </a:solidFill>
              </a:rPr>
              <a:t> kann durchaus auch höher als das Bemessungsmoment des DASM sein. Der Motor wird (kurzzeitig) überlastet, die Drehzahl nimmt ab: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832231" y="353454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1487" y="3615127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19427" y="3606557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86690" y="3452668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L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2835B0-4D32-4644-9CE2-848E78F4611B}"/>
              </a:ext>
            </a:extLst>
          </p:cNvPr>
          <p:cNvCxnSpPr/>
          <p:nvPr/>
        </p:nvCxnSpPr>
        <p:spPr>
          <a:xfrm flipV="1">
            <a:off x="5904239" y="3615127"/>
            <a:ext cx="0" cy="89399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21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Das Lastmoment </a:t>
            </a:r>
            <a:r>
              <a:rPr lang="de-DE" sz="1400" b="1" dirty="0">
                <a:solidFill>
                  <a:srgbClr val="00B050"/>
                </a:solidFill>
              </a:rPr>
              <a:t>M</a:t>
            </a:r>
            <a:r>
              <a:rPr lang="de-DE" sz="1400" b="1" baseline="-25000" dirty="0">
                <a:solidFill>
                  <a:srgbClr val="00B050"/>
                </a:solidFill>
              </a:rPr>
              <a:t>L</a:t>
            </a:r>
            <a:r>
              <a:rPr lang="de-DE" sz="1400" dirty="0">
                <a:solidFill>
                  <a:schemeClr val="tx1"/>
                </a:solidFill>
              </a:rPr>
              <a:t> kann durchaus auch höher als das Bemessungsmoment des DASM sein. Der Motor wird (kurzzeitig) überlastet, die Drehzahl nimmt ab: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832231" y="3534548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7503" y="3133864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25443" y="3125294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92706" y="2971405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L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2835B0-4D32-4644-9CE2-848E78F4611B}"/>
              </a:ext>
            </a:extLst>
          </p:cNvPr>
          <p:cNvCxnSpPr/>
          <p:nvPr/>
        </p:nvCxnSpPr>
        <p:spPr>
          <a:xfrm flipV="1">
            <a:off x="5904239" y="3615127"/>
            <a:ext cx="0" cy="89399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7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Das Lastmoment </a:t>
            </a:r>
            <a:r>
              <a:rPr lang="de-DE" sz="1400" b="1" dirty="0">
                <a:solidFill>
                  <a:srgbClr val="00B050"/>
                </a:solidFill>
              </a:rPr>
              <a:t>M</a:t>
            </a:r>
            <a:r>
              <a:rPr lang="de-DE" sz="1400" b="1" baseline="-25000" dirty="0">
                <a:solidFill>
                  <a:srgbClr val="00B050"/>
                </a:solidFill>
              </a:rPr>
              <a:t>L</a:t>
            </a:r>
            <a:r>
              <a:rPr lang="de-DE" sz="1400" dirty="0">
                <a:solidFill>
                  <a:schemeClr val="tx1"/>
                </a:solidFill>
              </a:rPr>
              <a:t> kann durchaus auch höher als das Bemessungsmoment des DASM sein. Der Motor wird (kurzzeitig) überlastet, die Drehzahl nimmt ab: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724128" y="3053285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7503" y="3133864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25443" y="3125294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92706" y="2971405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L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2835B0-4D32-4644-9CE2-848E78F4611B}"/>
              </a:ext>
            </a:extLst>
          </p:cNvPr>
          <p:cNvCxnSpPr/>
          <p:nvPr/>
        </p:nvCxnSpPr>
        <p:spPr>
          <a:xfrm flipV="1">
            <a:off x="5904239" y="3615127"/>
            <a:ext cx="0" cy="89399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FEDECC89-D931-43F4-95B8-B8E45B6576CB}"/>
              </a:ext>
            </a:extLst>
          </p:cNvPr>
          <p:cNvCxnSpPr>
            <a:cxnSpLocks/>
            <a:stCxn id="14" idx="11"/>
          </p:cNvCxnSpPr>
          <p:nvPr/>
        </p:nvCxnSpPr>
        <p:spPr>
          <a:xfrm flipH="1" flipV="1">
            <a:off x="5796136" y="3214444"/>
            <a:ext cx="86367" cy="3184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2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Das Lastmoment </a:t>
            </a:r>
            <a:r>
              <a:rPr lang="de-DE" sz="1400" b="1" dirty="0">
                <a:solidFill>
                  <a:srgbClr val="00B050"/>
                </a:solidFill>
              </a:rPr>
              <a:t>M</a:t>
            </a:r>
            <a:r>
              <a:rPr lang="de-DE" sz="1400" b="1" baseline="-25000" dirty="0">
                <a:solidFill>
                  <a:srgbClr val="00B050"/>
                </a:solidFill>
              </a:rPr>
              <a:t>L</a:t>
            </a:r>
            <a:r>
              <a:rPr lang="de-DE" sz="1400" dirty="0">
                <a:solidFill>
                  <a:schemeClr val="tx1"/>
                </a:solidFill>
              </a:rPr>
              <a:t> kann durchaus auch höher als das Bemessungsmoment des DASM sein. Der Motor wird (kurzzeitig) überlastet, die Drehzahl nimmt ab: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Drehzahl hat sich auf 2800 min</a:t>
            </a:r>
            <a:r>
              <a:rPr lang="de-DE" sz="1400" baseline="30000" dirty="0">
                <a:solidFill>
                  <a:schemeClr val="tx1"/>
                </a:solidFill>
              </a:rPr>
              <a:t>-1</a:t>
            </a:r>
            <a:r>
              <a:rPr lang="de-DE" sz="1400" dirty="0">
                <a:solidFill>
                  <a:schemeClr val="tx1"/>
                </a:solidFill>
              </a:rPr>
              <a:t> verringert.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Die Drehzahl verändert sich bei Laständerungen immer soweit, bis das Drehmoment des Motors dem Lastmoment entspricht. (</a:t>
            </a:r>
            <a:r>
              <a:rPr lang="de-DE" sz="1400" dirty="0">
                <a:solidFill>
                  <a:srgbClr val="00B050"/>
                </a:solidFill>
              </a:rPr>
              <a:t>grüne Linie </a:t>
            </a:r>
            <a:r>
              <a:rPr lang="de-DE" sz="1400" dirty="0">
                <a:solidFill>
                  <a:schemeClr val="tx1"/>
                </a:solidFill>
              </a:rPr>
              <a:t>und Kennlinie des DASM schneiden sich!)</a:t>
            </a: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/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24BA836-6F88-41B2-8406-A988EC46E008}"/>
              </a:ext>
            </a:extLst>
          </p:cNvPr>
          <p:cNvSpPr/>
          <p:nvPr/>
        </p:nvSpPr>
        <p:spPr>
          <a:xfrm>
            <a:off x="5724128" y="3053285"/>
            <a:ext cx="144016" cy="1440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7503" y="3133864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25443" y="3125294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92706" y="2971405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L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012835B0-4D32-4644-9CE2-848E78F4611B}"/>
              </a:ext>
            </a:extLst>
          </p:cNvPr>
          <p:cNvCxnSpPr>
            <a:cxnSpLocks/>
          </p:cNvCxnSpPr>
          <p:nvPr/>
        </p:nvCxnSpPr>
        <p:spPr>
          <a:xfrm flipV="1">
            <a:off x="5777908" y="3128211"/>
            <a:ext cx="3266" cy="132676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E2AD536C-8D6A-479C-8E2A-F1B5BEC21703}"/>
              </a:ext>
            </a:extLst>
          </p:cNvPr>
          <p:cNvCxnSpPr/>
          <p:nvPr/>
        </p:nvCxnSpPr>
        <p:spPr>
          <a:xfrm flipV="1">
            <a:off x="5777908" y="4509120"/>
            <a:ext cx="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41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207976"/>
            <a:ext cx="7704856" cy="4442048"/>
          </a:xfrm>
        </p:spPr>
        <p:txBody>
          <a:bodyPr>
            <a:normAutofit/>
          </a:bodyPr>
          <a:lstStyle/>
          <a:p>
            <a:pPr algn="just"/>
            <a:r>
              <a:rPr lang="de-DE" sz="1400" dirty="0">
                <a:solidFill>
                  <a:schemeClr val="tx1"/>
                </a:solidFill>
              </a:rPr>
              <a:t>Wie stark darf der DASM überhaupt belastet werden?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Das maximale Drehmoment entspricht dem sogenannten Kippmoment </a:t>
            </a:r>
            <a:r>
              <a:rPr lang="de-DE" sz="1400" b="1" dirty="0">
                <a:solidFill>
                  <a:schemeClr val="tx1"/>
                </a:solidFill>
              </a:rPr>
              <a:t>M</a:t>
            </a:r>
            <a:r>
              <a:rPr lang="de-DE" sz="1400" b="1" baseline="-25000" dirty="0">
                <a:solidFill>
                  <a:schemeClr val="tx1"/>
                </a:solidFill>
              </a:rPr>
              <a:t>K</a:t>
            </a:r>
            <a:r>
              <a:rPr lang="de-DE" sz="14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de-DE" sz="1400" dirty="0">
                <a:solidFill>
                  <a:schemeClr val="tx1"/>
                </a:solidFill>
              </a:rPr>
              <a:t>Das Lastmoment </a:t>
            </a:r>
            <a:r>
              <a:rPr lang="de-DE" sz="1400" b="1" dirty="0">
                <a:solidFill>
                  <a:srgbClr val="00B050"/>
                </a:solidFill>
              </a:rPr>
              <a:t>M</a:t>
            </a:r>
            <a:r>
              <a:rPr lang="de-DE" sz="1400" b="1" baseline="-25000" dirty="0">
                <a:solidFill>
                  <a:srgbClr val="00B050"/>
                </a:solidFill>
              </a:rPr>
              <a:t>L</a:t>
            </a:r>
            <a:r>
              <a:rPr lang="de-DE" sz="1400" dirty="0">
                <a:solidFill>
                  <a:schemeClr val="tx1"/>
                </a:solidFill>
              </a:rPr>
              <a:t> muss immer kleiner sein als das Kippmoment, sonst bleibt der Motor stehen.</a:t>
            </a: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4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  <a:p>
            <a:pPr algn="just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440768-2B80-4CD4-93D4-E24003667065}"/>
              </a:ext>
            </a:extLst>
          </p:cNvPr>
          <p:cNvSpPr/>
          <p:nvPr/>
        </p:nvSpPr>
        <p:spPr>
          <a:xfrm>
            <a:off x="5436096" y="239591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9CC4F865-753C-4932-82B1-D41EBDE078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631043"/>
              </p:ext>
            </p:extLst>
          </p:nvPr>
        </p:nvGraphicFramePr>
        <p:xfrm>
          <a:off x="1475656" y="1866776"/>
          <a:ext cx="5493469" cy="31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64807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1600" b="1" dirty="0"/>
              <a:t>DASM – Betriebsverhalten, Kennlinie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B9142E43-B1B1-4080-8353-A948004B0CEB}"/>
              </a:ext>
            </a:extLst>
          </p:cNvPr>
          <p:cNvSpPr/>
          <p:nvPr/>
        </p:nvSpPr>
        <p:spPr>
          <a:xfrm>
            <a:off x="2039534" y="2415692"/>
            <a:ext cx="3996689" cy="2015028"/>
          </a:xfrm>
          <a:custGeom>
            <a:avLst/>
            <a:gdLst>
              <a:gd name="connsiteX0" fmla="*/ 0 w 3412067"/>
              <a:gd name="connsiteY0" fmla="*/ 321935 h 1634268"/>
              <a:gd name="connsiteX1" fmla="*/ 440267 w 3412067"/>
              <a:gd name="connsiteY1" fmla="*/ 389668 h 1634268"/>
              <a:gd name="connsiteX2" fmla="*/ 893233 w 3412067"/>
              <a:gd name="connsiteY2" fmla="*/ 415068 h 1634268"/>
              <a:gd name="connsiteX3" fmla="*/ 1346200 w 3412067"/>
              <a:gd name="connsiteY3" fmla="*/ 415068 h 1634268"/>
              <a:gd name="connsiteX4" fmla="*/ 1841500 w 3412067"/>
              <a:gd name="connsiteY4" fmla="*/ 355801 h 1634268"/>
              <a:gd name="connsiteX5" fmla="*/ 2252133 w 3412067"/>
              <a:gd name="connsiteY5" fmla="*/ 245735 h 1634268"/>
              <a:gd name="connsiteX6" fmla="*/ 2595033 w 3412067"/>
              <a:gd name="connsiteY6" fmla="*/ 106035 h 1634268"/>
              <a:gd name="connsiteX7" fmla="*/ 2755900 w 3412067"/>
              <a:gd name="connsiteY7" fmla="*/ 42535 h 1634268"/>
              <a:gd name="connsiteX8" fmla="*/ 2882900 w 3412067"/>
              <a:gd name="connsiteY8" fmla="*/ 201 h 1634268"/>
              <a:gd name="connsiteX9" fmla="*/ 3031067 w 3412067"/>
              <a:gd name="connsiteY9" fmla="*/ 59468 h 1634268"/>
              <a:gd name="connsiteX10" fmla="*/ 3136900 w 3412067"/>
              <a:gd name="connsiteY10" fmla="*/ 347335 h 1634268"/>
              <a:gd name="connsiteX11" fmla="*/ 3280833 w 3412067"/>
              <a:gd name="connsiteY11" fmla="*/ 906135 h 1634268"/>
              <a:gd name="connsiteX12" fmla="*/ 3348567 w 3412067"/>
              <a:gd name="connsiteY12" fmla="*/ 1278668 h 1634268"/>
              <a:gd name="connsiteX13" fmla="*/ 3412067 w 3412067"/>
              <a:gd name="connsiteY13" fmla="*/ 1634268 h 1634268"/>
              <a:gd name="connsiteX14" fmla="*/ 3412067 w 3412067"/>
              <a:gd name="connsiteY14" fmla="*/ 1634268 h 163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12067" h="1634268">
                <a:moveTo>
                  <a:pt x="0" y="321935"/>
                </a:moveTo>
                <a:cubicBezTo>
                  <a:pt x="145697" y="348040"/>
                  <a:pt x="291395" y="374146"/>
                  <a:pt x="440267" y="389668"/>
                </a:cubicBezTo>
                <a:cubicBezTo>
                  <a:pt x="589139" y="405190"/>
                  <a:pt x="742244" y="410835"/>
                  <a:pt x="893233" y="415068"/>
                </a:cubicBezTo>
                <a:cubicBezTo>
                  <a:pt x="1044222" y="419301"/>
                  <a:pt x="1188156" y="424946"/>
                  <a:pt x="1346200" y="415068"/>
                </a:cubicBezTo>
                <a:cubicBezTo>
                  <a:pt x="1504245" y="405190"/>
                  <a:pt x="1690511" y="384023"/>
                  <a:pt x="1841500" y="355801"/>
                </a:cubicBezTo>
                <a:cubicBezTo>
                  <a:pt x="1992489" y="327579"/>
                  <a:pt x="2126544" y="287363"/>
                  <a:pt x="2252133" y="245735"/>
                </a:cubicBezTo>
                <a:cubicBezTo>
                  <a:pt x="2377722" y="204107"/>
                  <a:pt x="2595033" y="106035"/>
                  <a:pt x="2595033" y="106035"/>
                </a:cubicBezTo>
                <a:cubicBezTo>
                  <a:pt x="2678994" y="72168"/>
                  <a:pt x="2707922" y="60174"/>
                  <a:pt x="2755900" y="42535"/>
                </a:cubicBezTo>
                <a:cubicBezTo>
                  <a:pt x="2803878" y="24896"/>
                  <a:pt x="2837039" y="-2621"/>
                  <a:pt x="2882900" y="201"/>
                </a:cubicBezTo>
                <a:cubicBezTo>
                  <a:pt x="2928761" y="3023"/>
                  <a:pt x="2988734" y="1612"/>
                  <a:pt x="3031067" y="59468"/>
                </a:cubicBezTo>
                <a:cubicBezTo>
                  <a:pt x="3073400" y="117324"/>
                  <a:pt x="3095272" y="206224"/>
                  <a:pt x="3136900" y="347335"/>
                </a:cubicBezTo>
                <a:cubicBezTo>
                  <a:pt x="3178528" y="488446"/>
                  <a:pt x="3245555" y="750913"/>
                  <a:pt x="3280833" y="906135"/>
                </a:cubicBezTo>
                <a:cubicBezTo>
                  <a:pt x="3316111" y="1061357"/>
                  <a:pt x="3326695" y="1157313"/>
                  <a:pt x="3348567" y="1278668"/>
                </a:cubicBezTo>
                <a:cubicBezTo>
                  <a:pt x="3370439" y="1400024"/>
                  <a:pt x="3412067" y="1634268"/>
                  <a:pt x="3412067" y="1634268"/>
                </a:cubicBezTo>
                <a:lnTo>
                  <a:pt x="3412067" y="1634268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C3E4FF7-CC4D-45F8-A16D-82C353EAF44F}"/>
              </a:ext>
            </a:extLst>
          </p:cNvPr>
          <p:cNvCxnSpPr>
            <a:cxnSpLocks/>
          </p:cNvCxnSpPr>
          <p:nvPr/>
        </p:nvCxnSpPr>
        <p:spPr>
          <a:xfrm>
            <a:off x="2027503" y="3133864"/>
            <a:ext cx="3996689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CBB4D24D-91B9-4420-8D9A-F73A995336AD}"/>
              </a:ext>
            </a:extLst>
          </p:cNvPr>
          <p:cNvCxnSpPr/>
          <p:nvPr/>
        </p:nvCxnSpPr>
        <p:spPr>
          <a:xfrm>
            <a:off x="1325443" y="3125294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4E027FEB-F16C-4520-B3D5-F017C45B4489}"/>
              </a:ext>
            </a:extLst>
          </p:cNvPr>
          <p:cNvSpPr txBox="1"/>
          <p:nvPr/>
        </p:nvSpPr>
        <p:spPr>
          <a:xfrm>
            <a:off x="992706" y="2971405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00B050"/>
                </a:solidFill>
              </a:rPr>
              <a:t>M</a:t>
            </a:r>
            <a:r>
              <a:rPr lang="de-DE" sz="1400" baseline="-25000" dirty="0">
                <a:solidFill>
                  <a:srgbClr val="00B050"/>
                </a:solidFill>
              </a:rPr>
              <a:t>L</a:t>
            </a:r>
          </a:p>
        </p:txBody>
      </p:sp>
      <p:sp>
        <p:nvSpPr>
          <p:cNvPr id="15" name="Textfeld 10">
            <a:extLst>
              <a:ext uri="{FF2B5EF4-FFF2-40B4-BE49-F238E27FC236}">
                <a16:creationId xmlns:a16="http://schemas.microsoft.com/office/drawing/2014/main" id="{AE966E43-EE22-4DF3-9798-EA261B4490BC}"/>
              </a:ext>
            </a:extLst>
          </p:cNvPr>
          <p:cNvSpPr txBox="1"/>
          <p:nvPr/>
        </p:nvSpPr>
        <p:spPr>
          <a:xfrm>
            <a:off x="5292080" y="2098024"/>
            <a:ext cx="48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b="1" dirty="0"/>
              <a:t>M</a:t>
            </a:r>
            <a:r>
              <a:rPr lang="de-DE" sz="1400" b="1" baseline="-250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3328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4E3A14AC6EE24685F5F87063F26976" ma:contentTypeVersion="1" ma:contentTypeDescription="Ein neues Dokument erstellen." ma:contentTypeScope="" ma:versionID="352c69f4ca7257fbce19896c6664d66c">
  <xsd:schema xmlns:xsd="http://www.w3.org/2001/XMLSchema" xmlns:xs="http://www.w3.org/2001/XMLSchema" xmlns:p="http://schemas.microsoft.com/office/2006/metadata/properties" xmlns:ns2="55696b60-0389-45c2-bb8c-032517eb46a2" targetNamespace="http://schemas.microsoft.com/office/2006/metadata/properties" ma:root="true" ma:fieldsID="db29f27168fee2738db85bf75344cf4f" ns2:_="">
    <xsd:import namespace="55696b60-0389-45c2-bb8c-032517eb46a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96b60-0389-45c2-bb8c-032517eb46a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ECDDEB-967D-49C5-A30C-DB063DD6CF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98163E-05DF-4042-A76A-7676CD82E71D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55696b60-0389-45c2-bb8c-032517eb46a2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91B6D6-ED46-4C6C-8B06-F48966264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696b60-0389-45c2-bb8c-032517eb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PresentationFormat>Bildschirmpräsentation (4:3)</PresentationFormat>
  <Paragraphs>241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Larissa-Design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  <vt:lpstr>DASM – Betriebsverhalten, Kennlinie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2020-04-17T09:26:48Z</dcterms:created>
  <dcterms:modified xsi:type="dcterms:W3CDTF">2021-07-26T06:33:19Z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0x010100C04E3A14AC6EE24685F5F87063F26976</vt:lpwstr>
  </property>
</Properties>
</file>