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handoutMasterIdLst>
    <p:handoutMasterId r:id="rId9"/>
  </p:handoutMasterIdLst>
  <p:sldIdLst>
    <p:sldId id="272" r:id="rId2"/>
    <p:sldId id="283" r:id="rId3"/>
    <p:sldId id="284" r:id="rId4"/>
    <p:sldId id="282" r:id="rId5"/>
    <p:sldId id="285" r:id="rId6"/>
    <p:sldId id="279" r:id="rId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FF0000"/>
    <a:srgbClr val="66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8" autoAdjust="0"/>
    <p:restoredTop sz="94629" autoAdjust="0"/>
  </p:normalViewPr>
  <p:slideViewPr>
    <p:cSldViewPr>
      <p:cViewPr>
        <p:scale>
          <a:sx n="134" d="100"/>
          <a:sy n="134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425632F-8485-4F6D-9E36-34B1FA713CDF}" type="datetimeFigureOut">
              <a:rPr lang="de-DE" altLang="de-DE"/>
              <a:pPr>
                <a:defRPr/>
              </a:pPr>
              <a:t>12.11.2019</a:t>
            </a:fld>
            <a:endParaRPr lang="de-DE" altLang="de-D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21A87D-6075-4C1F-8547-E3011B0F55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045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5515D6-FC49-42F7-B3E7-79E01CC46C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1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2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78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70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2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65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48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60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70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9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4A25-34BB-4ED9-A4EF-9ACD5B53F10A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83C1-C905-4D97-9E49-8F0C992E8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1222">
            <a:off x="-598805" y="2391910"/>
            <a:ext cx="4856296" cy="33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983">
            <a:off x="3152588" y="1275663"/>
            <a:ext cx="577521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187624" y="115888"/>
            <a:ext cx="590465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Lernfeld 7: Erstellen von Schaltungen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sp>
        <p:nvSpPr>
          <p:cNvPr id="5125" name="Foliennummernplatzhalter 3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8DE010-1D0B-4E27-A6CF-2191CFDD896A}" type="slidenum">
              <a:rPr lang="de-DE" altLang="de-DE" sz="120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50825" y="7651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u="sng"/>
              <a:t>Arbeitsauftrag vom Seniorchef:</a:t>
            </a:r>
          </a:p>
        </p:txBody>
      </p:sp>
      <p:sp>
        <p:nvSpPr>
          <p:cNvPr id="2" name="Rechteck 1"/>
          <p:cNvSpPr/>
          <p:nvPr/>
        </p:nvSpPr>
        <p:spPr>
          <a:xfrm rot="19876194">
            <a:off x="7995566" y="340405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628800"/>
            <a:ext cx="1833336" cy="269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23825" y="4908550"/>
            <a:ext cx="302418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34507"/>
            <a:ext cx="8245797" cy="51027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sz="1600" dirty="0" smtClean="0"/>
              <a:t>Hallo, ich arbeite bei der Firma Mall </a:t>
            </a:r>
            <a:r>
              <a:rPr lang="de-DE" altLang="de-DE" sz="1600" dirty="0" err="1" smtClean="0"/>
              <a:t>Herlan</a:t>
            </a:r>
            <a:r>
              <a:rPr lang="de-DE" altLang="de-DE" sz="1600" dirty="0" smtClean="0"/>
              <a:t> MB GmbH im </a:t>
            </a:r>
            <a:r>
              <a:rPr lang="de-DE" altLang="de-DE" sz="1600" dirty="0" err="1" smtClean="0"/>
              <a:t>take-off</a:t>
            </a:r>
            <a:r>
              <a:rPr lang="de-DE" altLang="de-DE" sz="1600" dirty="0" smtClean="0"/>
              <a:t> Gewerbepark in Neuhausen. In unserem Betrieb ist eine Montageanlage, welche Bolzen in hohen Stückzahlen montiert.</a:t>
            </a:r>
          </a:p>
          <a:p>
            <a:pPr marL="0" indent="0">
              <a:buFontTx/>
              <a:buNone/>
            </a:pPr>
            <a:endParaRPr lang="de-DE" altLang="de-DE" sz="8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Die dazu benötigten Bolzen werden in einem Segmentförderer gebunkert, vereinzelt und mit der Nut nach Hinten sortiert.</a:t>
            </a:r>
          </a:p>
          <a:p>
            <a:pPr marL="0" indent="0">
              <a:buFontTx/>
              <a:buNone/>
            </a:pPr>
            <a:endParaRPr lang="de-DE" altLang="de-DE" sz="8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Auf einer Zuführschiene werden die bereitgestellten Bolzen einer Vereinzelungseinheit zugeführt.  </a:t>
            </a:r>
          </a:p>
          <a:p>
            <a:pPr marL="0" indent="0">
              <a:buFontTx/>
              <a:buNone/>
            </a:pPr>
            <a:endParaRPr lang="de-DE" altLang="de-DE" sz="8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Von dort rutschen sie durch einen Schlauch zu einer Einpressvorrichtung und werden hydraulisch in das Bauteil eingepresst.</a:t>
            </a:r>
          </a:p>
          <a:p>
            <a:pPr marL="0" indent="0">
              <a:buFontTx/>
              <a:buNone/>
            </a:pPr>
            <a:endParaRPr lang="de-DE" altLang="de-DE" sz="8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Die Anlage kann im Einzelbetrieb oder im Automatikbetrieb gefahren werden.</a:t>
            </a:r>
          </a:p>
          <a:p>
            <a:pPr marL="0" indent="0">
              <a:buFontTx/>
              <a:buNone/>
            </a:pPr>
            <a:r>
              <a:rPr lang="de-DE" altLang="de-DE" sz="1600" dirty="0" smtClean="0"/>
              <a:t>Im Einzelbetrieb fährt der Pneumatik-Zylinder nach der Betätigung der Taste „Einzelbetrieb VOR“ aus und vereinzelt einen Bolzen. Nach Betätigung der Taste „Einzelbetrieb RÜCK“ fährt der Bolzen wieder in seine Ausgangsposition. </a:t>
            </a:r>
          </a:p>
          <a:p>
            <a:pPr marL="0" indent="0">
              <a:buFontTx/>
              <a:buNone/>
            </a:pPr>
            <a:endParaRPr lang="de-DE" altLang="de-DE" sz="16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Nach Anwahl der Betriebsart „Automatik“ werden die Bolzen nacheinander automatisch vereinzelt und eine Kontrolllampe leuchtet. Ist die Zuführschiene leer, wird der Vereinzelungsvorgang gestoppt.</a:t>
            </a:r>
          </a:p>
        </p:txBody>
      </p:sp>
      <p:sp>
        <p:nvSpPr>
          <p:cNvPr id="6149" name="Foliennummernplatzhalter 3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E96E8E-EE09-4F3F-A9F8-84C9815B0DB4}" type="slidenum">
              <a:rPr lang="de-DE" altLang="de-DE" sz="120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4" y="765175"/>
            <a:ext cx="46092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u="sng" dirty="0"/>
              <a:t>Arbeitsauftrag vom </a:t>
            </a:r>
            <a:r>
              <a:rPr lang="de-DE" altLang="de-DE" sz="1800" b="1" u="sng" dirty="0" smtClean="0"/>
              <a:t>Seniorchef (Teil 1):</a:t>
            </a:r>
            <a:endParaRPr lang="de-DE" altLang="de-DE" sz="1800" b="1" u="sng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624" y="115888"/>
            <a:ext cx="590465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Lernfeld 7: Erstellen von Schaltungen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23825" y="4908550"/>
            <a:ext cx="302418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7173" name="Foliennummernplatzhalter 3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951F42-EE26-4D05-9591-8CC93BAD1B5E}" type="slidenum">
              <a:rPr lang="de-DE" altLang="de-DE" sz="120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50825" y="7651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u="sng" dirty="0"/>
              <a:t>Arbeitsauftrag vom Seniorchef: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7614">
            <a:off x="3928723" y="1654341"/>
            <a:ext cx="6447305" cy="438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61217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624" y="115888"/>
            <a:ext cx="590465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Lernfeld 7: Erstellen von Schaltungen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23825" y="4908550"/>
            <a:ext cx="302418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1"/>
            <a:ext cx="8245797" cy="467960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1600" dirty="0" smtClean="0"/>
              <a:t>Mein Chef liegt derzeit mit einem gebrochenen Bein im Krankenhaus. Während seiner Abwesenheit wird er vom 72-jährigen Seniorchef vertreten.</a:t>
            </a:r>
          </a:p>
          <a:p>
            <a:pPr marL="0" indent="0">
              <a:buFontTx/>
              <a:buNone/>
            </a:pPr>
            <a:endParaRPr lang="de-DE" altLang="de-DE" sz="9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Letzte Woche gab es bei der Montageanlage eine Überspannung im Schaltschrank und ein Relais wurde zerstört. </a:t>
            </a:r>
          </a:p>
          <a:p>
            <a:pPr marL="0" indent="0">
              <a:buFontTx/>
              <a:buNone/>
            </a:pPr>
            <a:endParaRPr lang="de-DE" altLang="de-DE" sz="9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Die technischen Unterlagen wurden leider im Schaltschrank aufbewahrt. Bei der Überprüfung wurde festgestellt, dass ein wichtiger Ausschnitt im Stromlaufplan fehlt. </a:t>
            </a:r>
          </a:p>
          <a:p>
            <a:pPr marL="0" indent="0">
              <a:buFontTx/>
              <a:buNone/>
            </a:pPr>
            <a:endParaRPr lang="de-DE" altLang="de-DE" sz="9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Der Seniorchef hat die Unterlagen analysiert und kommt ohne den kompletten Stromlaufplan nicht weiter. In einer Schublade hat er noch einen alten pneumatischen Schaltplan gefunden. </a:t>
            </a:r>
          </a:p>
          <a:p>
            <a:pPr marL="0" indent="0">
              <a:buFontTx/>
              <a:buNone/>
            </a:pPr>
            <a:r>
              <a:rPr lang="de-DE" altLang="de-DE" sz="1600" dirty="0" smtClean="0"/>
              <a:t>Er bat mich um Rat, ob es sinnvoll ist, die Anlage gemäß dem alten pneumatischen Schaltplan wieder aufzubauen.</a:t>
            </a:r>
          </a:p>
          <a:p>
            <a:pPr marL="0" indent="0">
              <a:buFontTx/>
              <a:buNone/>
            </a:pPr>
            <a:r>
              <a:rPr lang="de-DE" altLang="de-DE" sz="900" dirty="0" smtClean="0"/>
              <a:t> </a:t>
            </a:r>
          </a:p>
          <a:p>
            <a:pPr marL="0" indent="0">
              <a:buFontTx/>
              <a:buNone/>
            </a:pPr>
            <a:r>
              <a:rPr lang="de-DE" altLang="de-DE" sz="1600" dirty="0" smtClean="0"/>
              <a:t>Zunächst gab er mir folgende Aufträge:</a:t>
            </a:r>
          </a:p>
          <a:p>
            <a:pPr marL="0" indent="0">
              <a:buFontTx/>
              <a:buNone/>
            </a:pPr>
            <a:endParaRPr lang="de-DE" altLang="de-DE" sz="500" dirty="0" smtClean="0"/>
          </a:p>
          <a:p>
            <a:pPr marL="0" indent="0">
              <a:buFontTx/>
              <a:buNone/>
            </a:pPr>
            <a:r>
              <a:rPr lang="de-DE" altLang="de-DE" sz="1600" dirty="0" smtClean="0"/>
              <a:t>		a) Den Arbeitsablauf der Anlage zu analysieren</a:t>
            </a:r>
          </a:p>
          <a:p>
            <a:pPr marL="0" indent="0">
              <a:buFontTx/>
              <a:buNone/>
            </a:pPr>
            <a:r>
              <a:rPr lang="de-DE" altLang="de-DE" sz="1600" dirty="0" smtClean="0"/>
              <a:t>		b) Alle vorhandenen Pläne zu benennen</a:t>
            </a:r>
          </a:p>
          <a:p>
            <a:pPr marL="0" indent="0">
              <a:buFontTx/>
              <a:buNone/>
            </a:pPr>
            <a:r>
              <a:rPr lang="de-DE" altLang="de-DE" sz="1600" dirty="0" smtClean="0"/>
              <a:t>		c) Die Unterschiede der Pneumatik und Elektropneumatik aufzuführen</a:t>
            </a:r>
          </a:p>
          <a:p>
            <a:pPr marL="0" indent="0">
              <a:buFontTx/>
              <a:buNone/>
            </a:pPr>
            <a:endParaRPr lang="de-DE" altLang="de-DE" sz="1600" dirty="0" smtClean="0"/>
          </a:p>
        </p:txBody>
      </p:sp>
      <p:sp>
        <p:nvSpPr>
          <p:cNvPr id="8197" name="Foliennummernplatzhalter 3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EE4A08-21D7-4A84-8529-25E23B7ADBB2}" type="slidenum">
              <a:rPr lang="de-DE" altLang="de-DE" sz="120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50824" y="765175"/>
            <a:ext cx="446519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u="sng" dirty="0"/>
              <a:t>Arbeitsauftrag vom </a:t>
            </a:r>
            <a:r>
              <a:rPr lang="de-DE" altLang="de-DE" sz="1800" b="1" u="sng" dirty="0" smtClean="0"/>
              <a:t>Seniorchef (Teil 2):</a:t>
            </a:r>
            <a:endParaRPr lang="de-DE" altLang="de-DE" sz="1800" b="1" u="sng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624" y="115888"/>
            <a:ext cx="590465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Lernfeld 7: Erstellen von Schaltungen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3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8DE010-1D0B-4E27-A6CF-2191CFDD896A}" type="slidenum">
              <a:rPr lang="de-DE" altLang="de-DE" sz="120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50825" y="7651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u="sng"/>
              <a:t>Arbeitsauftrag vom Seniorchef:</a:t>
            </a:r>
          </a:p>
        </p:txBody>
      </p:sp>
      <p:sp>
        <p:nvSpPr>
          <p:cNvPr id="2" name="Rechteck 1"/>
          <p:cNvSpPr/>
          <p:nvPr/>
        </p:nvSpPr>
        <p:spPr>
          <a:xfrm rot="19876194">
            <a:off x="7995566" y="340405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922" y="1484784"/>
            <a:ext cx="1833336" cy="269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006874" y="1249710"/>
            <a:ext cx="4320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1043" y="4986754"/>
            <a:ext cx="8523064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smtClean="0">
                <a:latin typeface="Comic Sans MS" panose="030F0702030302020204" pitchFamily="66" charset="0"/>
              </a:rPr>
              <a:t>Welche Antwort gibst du dem Seniorchef?</a:t>
            </a:r>
            <a:endParaRPr lang="de-DE" altLang="de-DE" sz="28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87624" y="115888"/>
            <a:ext cx="590465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Lernfeld 7: Erstellen von Schaltungen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123825" y="4908550"/>
            <a:ext cx="302418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19" name="Foliennummernplatzhalter 3"/>
          <p:cNvSpPr txBox="1">
            <a:spLocks noGrp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96D547-7C61-4959-8001-4BAAAEE02C89}" type="slidenum">
              <a:rPr lang="de-DE" altLang="de-DE" sz="120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1125538"/>
            <a:ext cx="9180513" cy="518378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de-DE" altLang="de-DE" sz="5500" b="1" dirty="0" smtClean="0"/>
              <a:t>Gruppenarbeit:</a:t>
            </a:r>
            <a:endParaRPr lang="de-DE" altLang="de-DE" sz="500" b="1" dirty="0" smtClean="0"/>
          </a:p>
          <a:p>
            <a:pPr lvl="1">
              <a:buFontTx/>
              <a:buAutoNum type="arabicPeriod"/>
              <a:tabLst>
                <a:tab pos="3228975" algn="l"/>
              </a:tabLst>
              <a:defRPr/>
            </a:pPr>
            <a:r>
              <a:rPr lang="de-DE" altLang="de-DE" sz="1400" b="1" dirty="0" smtClean="0"/>
              <a:t>Gruppenanzahl:	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drei ggf. sechs Gruppen</a:t>
            </a:r>
          </a:p>
          <a:p>
            <a:pPr lvl="1">
              <a:buFontTx/>
              <a:buAutoNum type="arabicPeriod"/>
              <a:tabLst>
                <a:tab pos="3228975" algn="l"/>
              </a:tabLst>
              <a:defRPr/>
            </a:pPr>
            <a:endParaRPr lang="de-DE" altLang="de-DE" sz="1400" b="1" dirty="0" smtClean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tabLst>
                <a:tab pos="3228975" algn="l"/>
              </a:tabLst>
              <a:defRPr/>
            </a:pPr>
            <a:r>
              <a:rPr lang="de-DE" altLang="de-DE" sz="1400" b="1" dirty="0" smtClean="0"/>
              <a:t>Unterlagen:	</a:t>
            </a:r>
            <a:r>
              <a:rPr lang="de-DE" altLang="de-DE" sz="1400" b="1" dirty="0">
                <a:solidFill>
                  <a:srgbClr val="FF0000"/>
                </a:solidFill>
              </a:rPr>
              <a:t>a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usgelegte Dokumente </a:t>
            </a:r>
          </a:p>
          <a:p>
            <a:pPr lvl="1">
              <a:buFontTx/>
              <a:buAutoNum type="arabicPeriod"/>
              <a:tabLst>
                <a:tab pos="3228975" algn="l"/>
              </a:tabLst>
              <a:defRPr/>
            </a:pPr>
            <a:endParaRPr lang="de-DE" altLang="de-DE" sz="1400" b="1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tabLst>
                <a:tab pos="3228975" algn="l"/>
              </a:tabLst>
              <a:defRPr/>
            </a:pPr>
            <a:r>
              <a:rPr lang="de-DE" altLang="de-DE" sz="1400" b="1" dirty="0" smtClean="0"/>
              <a:t>Bearbeitungszeit:	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25 Minuten</a:t>
            </a:r>
          </a:p>
          <a:p>
            <a:pPr lvl="1">
              <a:buFontTx/>
              <a:buAutoNum type="arabicPeriod"/>
              <a:tabLst>
                <a:tab pos="3228975" algn="l"/>
              </a:tabLst>
              <a:defRPr/>
            </a:pPr>
            <a:endParaRPr lang="de-DE" altLang="de-DE" sz="1400" b="1" dirty="0" smtClean="0">
              <a:solidFill>
                <a:srgbClr val="FF0000"/>
              </a:solidFill>
            </a:endParaRPr>
          </a:p>
          <a:p>
            <a:pPr lvl="1" defTabSz="847725">
              <a:spcBef>
                <a:spcPts val="0"/>
              </a:spcBef>
              <a:buFontTx/>
              <a:buAutoNum type="arabicPeriod"/>
              <a:tabLst>
                <a:tab pos="3228975" algn="l"/>
              </a:tabLst>
              <a:defRPr/>
            </a:pPr>
            <a:r>
              <a:rPr lang="de-DE" altLang="de-DE" sz="1400" b="1" dirty="0" smtClean="0"/>
              <a:t>Dokumentation:	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Jede Gruppe bearbeitet die Unterlagen und präsentiert die </a:t>
            </a:r>
          </a:p>
          <a:p>
            <a:pPr marL="457200" lvl="1" indent="0" defTabSz="847725">
              <a:spcBef>
                <a:spcPts val="0"/>
              </a:spcBef>
              <a:buNone/>
              <a:tabLst>
                <a:tab pos="3228975" algn="l"/>
              </a:tabLst>
              <a:defRPr/>
            </a:pPr>
            <a:r>
              <a:rPr lang="de-DE" altLang="de-DE" sz="1400" b="1" dirty="0">
                <a:solidFill>
                  <a:srgbClr val="FF0000"/>
                </a:solidFill>
              </a:rPr>
              <a:t>	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Ergebnisse.</a:t>
            </a:r>
          </a:p>
          <a:p>
            <a:pPr marL="457200" lvl="1" indent="0" defTabSz="847725">
              <a:spcBef>
                <a:spcPts val="0"/>
              </a:spcBef>
              <a:buNone/>
              <a:tabLst>
                <a:tab pos="3228975" algn="l"/>
              </a:tabLst>
              <a:defRPr/>
            </a:pPr>
            <a:r>
              <a:rPr lang="de-DE" altLang="de-DE" sz="1400" b="1" dirty="0">
                <a:solidFill>
                  <a:srgbClr val="FF0000"/>
                </a:solidFill>
              </a:rPr>
              <a:t>	</a:t>
            </a:r>
            <a:r>
              <a:rPr lang="de-DE" altLang="de-DE" sz="1200" b="1" dirty="0" smtClean="0"/>
              <a:t>=&gt; Die erarbeiteten Ergebnisse werden der Klasse zur Verfügung gestellt.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0825" y="7651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u="sng" dirty="0"/>
              <a:t>Arbeitsauftrag vom Seniorchef: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624" y="115888"/>
            <a:ext cx="590465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sz="2400" b="1" dirty="0">
                <a:solidFill>
                  <a:srgbClr val="FF0000"/>
                </a:solidFill>
              </a:rPr>
              <a:t>Lernfeld 7: Erstellen von Schaltungen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Office PowerPoint</Application>
  <PresentationFormat>Bildschirmpräsentation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OStD T. Löffler</Manager>
  <Company>Erwin-Teufel-Schule Spaichingen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Klassenpflegschaftsabend</dc:subject>
  <dc:creator>A.Schellenbaum</dc:creator>
  <cp:lastModifiedBy>.</cp:lastModifiedBy>
  <cp:revision>103</cp:revision>
  <cp:lastPrinted>2016-03-07T14:05:22Z</cp:lastPrinted>
  <dcterms:created xsi:type="dcterms:W3CDTF">2011-10-20T13:55:48Z</dcterms:created>
  <dcterms:modified xsi:type="dcterms:W3CDTF">2019-11-12T13:10:49Z</dcterms:modified>
</cp:coreProperties>
</file>