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0"/>
  </p:notesMasterIdLst>
  <p:sldIdLst>
    <p:sldId id="326" r:id="rId2"/>
    <p:sldId id="257" r:id="rId3"/>
    <p:sldId id="259" r:id="rId4"/>
    <p:sldId id="262" r:id="rId5"/>
    <p:sldId id="335" r:id="rId6"/>
    <p:sldId id="336" r:id="rId7"/>
    <p:sldId id="264" r:id="rId8"/>
    <p:sldId id="341" r:id="rId9"/>
    <p:sldId id="271" r:id="rId10"/>
    <p:sldId id="272" r:id="rId11"/>
    <p:sldId id="273" r:id="rId12"/>
    <p:sldId id="274" r:id="rId13"/>
    <p:sldId id="275" r:id="rId14"/>
    <p:sldId id="323" r:id="rId15"/>
    <p:sldId id="344" r:id="rId16"/>
    <p:sldId id="345" r:id="rId17"/>
    <p:sldId id="282" r:id="rId18"/>
    <p:sldId id="283" r:id="rId19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0000"/>
    <a:srgbClr val="CC9900"/>
    <a:srgbClr val="33CC33"/>
    <a:srgbClr val="EAEAEA"/>
    <a:srgbClr val="FCFFE1"/>
    <a:srgbClr val="FDFFE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6" autoAdjust="0"/>
    <p:restoredTop sz="93692" autoAdjust="0"/>
  </p:normalViewPr>
  <p:slideViewPr>
    <p:cSldViewPr>
      <p:cViewPr varScale="1">
        <p:scale>
          <a:sx n="66" d="100"/>
          <a:sy n="66" d="100"/>
        </p:scale>
        <p:origin x="129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1" d="100"/>
        <a:sy n="71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96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E353D05-BC16-4CA8-8F59-C231AC10B3E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7814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3789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687448-4708-411F-954F-363009D2377F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29036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28881B-FC4C-44CA-849F-E1CEABF73006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12699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5E5EDF-7D45-4DCE-9239-EEA718FC4959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80317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EF2952-C91A-430F-B31D-DE5E462257D6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7672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66E7F2-0C39-4B0E-AA34-80044CE378A1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677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5E8F5C-8193-49A3-A7A5-EC6523657ED4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54840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5E8F5C-8193-49A3-A7A5-EC6523657ED4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1563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F5FAD0-F843-48EC-988C-A0593469B9F8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32798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6B0B28-68E6-4C23-8CEC-8298FB6D010F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40025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DC4773-C9F9-43B5-AAC9-4E310553E0A7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927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24FD64-7511-4364-AFA0-A7EF6A04944A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1276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193351-129A-4C34-B7F9-5785D6AA4BC4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3480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67D3AA-D740-4147-8FDE-542BD7ECC750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6556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193351-129A-4C34-B7F9-5785D6AA4BC4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3418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193351-129A-4C34-B7F9-5785D6AA4BC4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8729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E42AB7-F070-450E-B99C-1614B546DE16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7328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193351-129A-4C34-B7F9-5785D6AA4BC4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5318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40CF20-D842-4FDC-8448-6B6A94EFEB20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2965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9FF7-566F-4295-A71A-4F253A58522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FA2EA-1B72-4849-A57F-22C14E9B01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F512A-8C6F-46EB-B9DA-1BA2D87F93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00309-B651-433D-BB5E-D774CD56C28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387D0-C0F7-491F-9F43-857CE20DB1A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cu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B632C-8ECE-4B4D-B5C8-48D3BF7E296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cut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5F0DA-58DA-44AD-92E2-7BF0B694EDE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cut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3321B-86DF-4B34-B7C3-187DA393AD7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926AC-A280-4AA8-99CF-7AA55DED906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F5D99-4348-4B49-85D5-4310FEB4FA9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64C3A-48C2-479C-81A8-EBCE61B54BD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4DC8D-21EA-47E1-ADB0-548405C0E0D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B53BF-60E4-42A4-A373-AD7332652AB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E362F-0E7A-4BA8-9D03-8AA6AB0A420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DA89C-E192-4CBC-8392-CA2373D385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17993-E38C-428F-B78E-51AB61ED3D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81B5E3E-7AA3-4372-91F8-D02DDCEEE4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</p:sldLayoutIdLst>
  <p:transition spd="med">
    <p:cut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3.xml"/><Relationship Id="rId7" Type="http://schemas.openxmlformats.org/officeDocument/2006/relationships/slide" Target="slide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8.xml"/><Relationship Id="rId11" Type="http://schemas.openxmlformats.org/officeDocument/2006/relationships/slide" Target="slide15.xml"/><Relationship Id="rId5" Type="http://schemas.openxmlformats.org/officeDocument/2006/relationships/slide" Target="slide6.xml"/><Relationship Id="rId10" Type="http://schemas.openxmlformats.org/officeDocument/2006/relationships/slide" Target="slide17.xml"/><Relationship Id="rId4" Type="http://schemas.openxmlformats.org/officeDocument/2006/relationships/slide" Target="slide5.xml"/><Relationship Id="rId9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7" name="WordArt 3"/>
          <p:cNvSpPr>
            <a:spLocks noChangeArrowheads="1" noChangeShapeType="1" noTextEdit="1"/>
          </p:cNvSpPr>
          <p:nvPr/>
        </p:nvSpPr>
        <p:spPr bwMode="auto">
          <a:xfrm>
            <a:off x="683568" y="692696"/>
            <a:ext cx="7992888" cy="31683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buFont typeface="Monotype Sorts" pitchFamily="2" charset="2"/>
              <a:buNone/>
              <a:defRPr/>
            </a:pPr>
            <a:r>
              <a:rPr lang="de-DE" sz="3600" kern="10" cap="all" dirty="0" err="1">
                <a:ln w="19050" cmpd="sng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quiz</a:t>
            </a:r>
            <a:endParaRPr lang="de-DE" sz="3600" kern="10" cap="all" dirty="0">
              <a:ln w="19050" cmpd="sng">
                <a:solidFill>
                  <a:schemeClr val="bg1"/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13"/>
          <p:cNvSpPr txBox="1">
            <a:spLocks noChangeArrowheads="1"/>
          </p:cNvSpPr>
          <p:nvPr/>
        </p:nvSpPr>
        <p:spPr bwMode="auto">
          <a:xfrm>
            <a:off x="755650" y="1916113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2400"/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684212" y="571500"/>
            <a:ext cx="7776219" cy="1080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GB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Frage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Welche Bauteile gehören nicht zum Kolben?</a:t>
            </a:r>
          </a:p>
          <a:p>
            <a:pPr marL="0" indent="0">
              <a:buNone/>
            </a:pPr>
            <a:endParaRPr lang="de-DE" b="1" dirty="0"/>
          </a:p>
          <a:p>
            <a:pPr marL="514350" indent="-514350">
              <a:buAutoNum type="arabicPeriod"/>
            </a:pPr>
            <a:r>
              <a:rPr lang="de-DE" b="1" dirty="0"/>
              <a:t>Kolbenschaft</a:t>
            </a:r>
          </a:p>
          <a:p>
            <a:pPr marL="514350" indent="-514350">
              <a:buAutoNum type="arabicPeriod"/>
            </a:pPr>
            <a:r>
              <a:rPr lang="de-DE" b="1" dirty="0"/>
              <a:t>Kolbenboden</a:t>
            </a:r>
          </a:p>
          <a:p>
            <a:pPr marL="514350" indent="-514350">
              <a:buAutoNum type="arabicPeriod"/>
            </a:pPr>
            <a:r>
              <a:rPr lang="de-DE" b="1" dirty="0"/>
              <a:t>Kolbenringzone</a:t>
            </a:r>
          </a:p>
          <a:p>
            <a:pPr marL="514350" indent="-514350">
              <a:buAutoNum type="arabicPeriod"/>
            </a:pPr>
            <a:r>
              <a:rPr lang="de-DE" b="1" dirty="0"/>
              <a:t>Kolbenbolzen</a:t>
            </a:r>
          </a:p>
        </p:txBody>
      </p:sp>
      <p:sp>
        <p:nvSpPr>
          <p:cNvPr id="14" name="Interaktive Schaltfläche: Anpassen 13">
            <a:hlinkClick r:id="" action="ppaction://noaction" highlightClick="1"/>
          </p:cNvPr>
          <p:cNvSpPr/>
          <p:nvPr/>
        </p:nvSpPr>
        <p:spPr>
          <a:xfrm>
            <a:off x="7308304" y="692696"/>
            <a:ext cx="1008000" cy="792000"/>
          </a:xfrm>
          <a:prstGeom prst="actionButtonBlank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</a:p>
        </p:txBody>
      </p:sp>
      <p:sp>
        <p:nvSpPr>
          <p:cNvPr id="15" name="Rectangle 140"/>
          <p:cNvSpPr>
            <a:spLocks noChangeArrowheads="1"/>
          </p:cNvSpPr>
          <p:nvPr/>
        </p:nvSpPr>
        <p:spPr bwMode="auto">
          <a:xfrm>
            <a:off x="900000" y="692792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</a:p>
        </p:txBody>
      </p:sp>
      <p:sp>
        <p:nvSpPr>
          <p:cNvPr id="16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</a:p>
        </p:txBody>
      </p:sp>
      <p:sp>
        <p:nvSpPr>
          <p:cNvPr id="17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</a:p>
        </p:txBody>
      </p:sp>
      <p:sp>
        <p:nvSpPr>
          <p:cNvPr id="18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</a:p>
        </p:txBody>
      </p:sp>
      <p:sp>
        <p:nvSpPr>
          <p:cNvPr id="19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</a:p>
        </p:txBody>
      </p:sp>
      <p:sp>
        <p:nvSpPr>
          <p:cNvPr id="20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</a:p>
        </p:txBody>
      </p:sp>
      <p:sp>
        <p:nvSpPr>
          <p:cNvPr id="21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</a:p>
        </p:txBody>
      </p:sp>
      <p:sp>
        <p:nvSpPr>
          <p:cNvPr id="22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</a:p>
        </p:txBody>
      </p:sp>
      <p:sp>
        <p:nvSpPr>
          <p:cNvPr id="23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</a:p>
        </p:txBody>
      </p:sp>
      <p:sp>
        <p:nvSpPr>
          <p:cNvPr id="24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</a:p>
        </p:txBody>
      </p:sp>
      <p:sp>
        <p:nvSpPr>
          <p:cNvPr id="25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</a:p>
        </p:txBody>
      </p:sp>
      <p:sp>
        <p:nvSpPr>
          <p:cNvPr id="26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</a:p>
        </p:txBody>
      </p:sp>
      <p:sp>
        <p:nvSpPr>
          <p:cNvPr id="27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</a:p>
        </p:txBody>
      </p:sp>
      <p:sp>
        <p:nvSpPr>
          <p:cNvPr id="28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</a:p>
        </p:txBody>
      </p:sp>
      <p:sp>
        <p:nvSpPr>
          <p:cNvPr id="29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</a:p>
        </p:txBody>
      </p:sp>
      <p:sp>
        <p:nvSpPr>
          <p:cNvPr id="30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</a:p>
        </p:txBody>
      </p:sp>
      <p:sp>
        <p:nvSpPr>
          <p:cNvPr id="31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</a:p>
        </p:txBody>
      </p:sp>
      <p:sp>
        <p:nvSpPr>
          <p:cNvPr id="32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</a:p>
        </p:txBody>
      </p:sp>
      <p:sp>
        <p:nvSpPr>
          <p:cNvPr id="33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</a:p>
        </p:txBody>
      </p:sp>
      <p:sp>
        <p:nvSpPr>
          <p:cNvPr id="34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</a:p>
        </p:txBody>
      </p:sp>
      <p:sp>
        <p:nvSpPr>
          <p:cNvPr id="35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36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37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  <p:sp>
        <p:nvSpPr>
          <p:cNvPr id="38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39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  <p:sp>
        <p:nvSpPr>
          <p:cNvPr id="40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41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42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43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44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45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8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67625" y="5805488"/>
            <a:ext cx="863600" cy="647700"/>
          </a:xfrm>
          <a:prstGeom prst="actionButtonE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 fontScale="775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endParaRPr lang="de-DE" sz="54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684212" y="571500"/>
            <a:ext cx="7776219" cy="1080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GB" sz="5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Antwort</a:t>
            </a:r>
            <a:endParaRPr lang="en-GB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Welche Bauteile gehören nicht zum Kolben?</a:t>
            </a:r>
          </a:p>
          <a:p>
            <a:pPr marL="0" indent="0">
              <a:buNone/>
            </a:pPr>
            <a:endParaRPr lang="de-DE" b="1" dirty="0"/>
          </a:p>
          <a:p>
            <a:pPr marL="514350" indent="-514350">
              <a:buAutoNum type="arabicPeriod"/>
            </a:pPr>
            <a:r>
              <a:rPr lang="de-DE" b="1" dirty="0"/>
              <a:t> </a:t>
            </a:r>
          </a:p>
          <a:p>
            <a:pPr marL="514350" indent="-514350">
              <a:buAutoNum type="arabicPeriod"/>
            </a:pPr>
            <a:r>
              <a:rPr lang="de-DE" b="1" dirty="0"/>
              <a:t> </a:t>
            </a:r>
          </a:p>
          <a:p>
            <a:pPr marL="514350" indent="-514350">
              <a:buAutoNum type="arabicPeriod"/>
            </a:pPr>
            <a:r>
              <a:rPr lang="de-DE" b="1" dirty="0"/>
              <a:t> </a:t>
            </a:r>
          </a:p>
          <a:p>
            <a:pPr marL="514350" indent="-514350">
              <a:buAutoNum type="arabicPeriod"/>
            </a:pPr>
            <a:r>
              <a:rPr lang="de-DE" b="1" dirty="0"/>
              <a:t>Kolbenbolzen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4" name="Interaktive Schaltfläche: Anpassen 13">
            <a:hlinkClick r:id="" action="ppaction://noaction" highlightClick="1"/>
          </p:cNvPr>
          <p:cNvSpPr/>
          <p:nvPr/>
        </p:nvSpPr>
        <p:spPr>
          <a:xfrm>
            <a:off x="7308304" y="692696"/>
            <a:ext cx="1008000" cy="792000"/>
          </a:xfrm>
          <a:prstGeom prst="actionButtonBlank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0"/>
          <p:cNvSpPr txBox="1">
            <a:spLocks noChangeArrowheads="1"/>
          </p:cNvSpPr>
          <p:nvPr/>
        </p:nvSpPr>
        <p:spPr bwMode="auto">
          <a:xfrm>
            <a:off x="1671638" y="2008188"/>
            <a:ext cx="678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de-DE" sz="2400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684212" y="571500"/>
            <a:ext cx="7776219" cy="1080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GB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Frage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Welche Aufgabe hat der Kolben nicht?</a:t>
            </a:r>
            <a:br>
              <a:rPr lang="de-DE" b="1" dirty="0"/>
            </a:br>
            <a:endParaRPr lang="de-DE" b="1" dirty="0"/>
          </a:p>
          <a:p>
            <a:pPr marL="514350" indent="-514350">
              <a:buAutoNum type="arabicPeriod"/>
            </a:pPr>
            <a:r>
              <a:rPr lang="de-DE" b="1" dirty="0"/>
              <a:t>Gemischbildungsunterstützung</a:t>
            </a:r>
          </a:p>
          <a:p>
            <a:pPr marL="514350" indent="-514350">
              <a:buAutoNum type="arabicPeriod"/>
            </a:pPr>
            <a:r>
              <a:rPr lang="de-DE" b="1" dirty="0"/>
              <a:t>Wärmeableitung</a:t>
            </a:r>
          </a:p>
          <a:p>
            <a:pPr marL="514350" indent="-514350">
              <a:buAutoNum type="arabicPeriod"/>
            </a:pPr>
            <a:r>
              <a:rPr lang="de-DE" b="1" dirty="0"/>
              <a:t>Hubbewegung in Drehbewegung umwandeln</a:t>
            </a:r>
          </a:p>
          <a:p>
            <a:pPr marL="514350" indent="-514350">
              <a:buAutoNum type="arabicPeriod"/>
            </a:pPr>
            <a:r>
              <a:rPr lang="de-DE" b="1" dirty="0"/>
              <a:t>Abdichtung des Brennraumes </a:t>
            </a:r>
          </a:p>
        </p:txBody>
      </p:sp>
      <p:sp>
        <p:nvSpPr>
          <p:cNvPr id="14" name="Interaktive Schaltfläche: Anpassen 13">
            <a:hlinkClick r:id="" action="ppaction://noaction" highlightClick="1"/>
          </p:cNvPr>
          <p:cNvSpPr/>
          <p:nvPr/>
        </p:nvSpPr>
        <p:spPr>
          <a:xfrm>
            <a:off x="7308304" y="692696"/>
            <a:ext cx="1008000" cy="792000"/>
          </a:xfrm>
          <a:prstGeom prst="actionButtonBlank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</a:p>
        </p:txBody>
      </p:sp>
      <p:sp>
        <p:nvSpPr>
          <p:cNvPr id="15" name="Rectangle 140"/>
          <p:cNvSpPr>
            <a:spLocks noChangeArrowheads="1"/>
          </p:cNvSpPr>
          <p:nvPr/>
        </p:nvSpPr>
        <p:spPr bwMode="auto">
          <a:xfrm>
            <a:off x="900000" y="692792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</a:p>
        </p:txBody>
      </p:sp>
      <p:sp>
        <p:nvSpPr>
          <p:cNvPr id="16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</a:p>
        </p:txBody>
      </p:sp>
      <p:sp>
        <p:nvSpPr>
          <p:cNvPr id="17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</a:p>
        </p:txBody>
      </p:sp>
      <p:sp>
        <p:nvSpPr>
          <p:cNvPr id="18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</a:p>
        </p:txBody>
      </p:sp>
      <p:sp>
        <p:nvSpPr>
          <p:cNvPr id="19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</a:p>
        </p:txBody>
      </p:sp>
      <p:sp>
        <p:nvSpPr>
          <p:cNvPr id="20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</a:p>
        </p:txBody>
      </p:sp>
      <p:sp>
        <p:nvSpPr>
          <p:cNvPr id="21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</a:p>
        </p:txBody>
      </p:sp>
      <p:sp>
        <p:nvSpPr>
          <p:cNvPr id="22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</a:p>
        </p:txBody>
      </p:sp>
      <p:sp>
        <p:nvSpPr>
          <p:cNvPr id="23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</a:p>
        </p:txBody>
      </p:sp>
      <p:sp>
        <p:nvSpPr>
          <p:cNvPr id="24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</a:p>
        </p:txBody>
      </p:sp>
      <p:sp>
        <p:nvSpPr>
          <p:cNvPr id="25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</a:p>
        </p:txBody>
      </p:sp>
      <p:sp>
        <p:nvSpPr>
          <p:cNvPr id="26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</a:p>
        </p:txBody>
      </p:sp>
      <p:sp>
        <p:nvSpPr>
          <p:cNvPr id="27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</a:p>
        </p:txBody>
      </p:sp>
      <p:sp>
        <p:nvSpPr>
          <p:cNvPr id="28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</a:p>
        </p:txBody>
      </p:sp>
      <p:sp>
        <p:nvSpPr>
          <p:cNvPr id="29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</a:p>
        </p:txBody>
      </p:sp>
      <p:sp>
        <p:nvSpPr>
          <p:cNvPr id="30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</a:p>
        </p:txBody>
      </p:sp>
      <p:sp>
        <p:nvSpPr>
          <p:cNvPr id="31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</a:p>
        </p:txBody>
      </p:sp>
      <p:sp>
        <p:nvSpPr>
          <p:cNvPr id="32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</a:p>
        </p:txBody>
      </p:sp>
      <p:sp>
        <p:nvSpPr>
          <p:cNvPr id="33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</a:p>
        </p:txBody>
      </p:sp>
      <p:sp>
        <p:nvSpPr>
          <p:cNvPr id="34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</a:p>
        </p:txBody>
      </p:sp>
      <p:sp>
        <p:nvSpPr>
          <p:cNvPr id="35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36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37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  <p:sp>
        <p:nvSpPr>
          <p:cNvPr id="38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39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  <p:sp>
        <p:nvSpPr>
          <p:cNvPr id="40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41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42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43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44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45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4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67625" y="5805488"/>
            <a:ext cx="863600" cy="647700"/>
          </a:xfrm>
          <a:prstGeom prst="actionButtonEnd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7411" name="Text Box 13"/>
          <p:cNvSpPr txBox="1">
            <a:spLocks noChangeArrowheads="1"/>
          </p:cNvSpPr>
          <p:nvPr/>
        </p:nvSpPr>
        <p:spPr bwMode="auto">
          <a:xfrm>
            <a:off x="842963" y="2266950"/>
            <a:ext cx="6608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684212" y="571500"/>
            <a:ext cx="7776219" cy="1080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GB" sz="5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Antwort</a:t>
            </a:r>
            <a:endParaRPr lang="en-GB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Welche Aufgabe hat der Kolben nicht?</a:t>
            </a:r>
            <a:br>
              <a:rPr lang="de-DE" b="1" dirty="0"/>
            </a:br>
            <a:endParaRPr lang="de-DE" b="1" dirty="0"/>
          </a:p>
          <a:p>
            <a:pPr marL="514350" indent="-514350">
              <a:buAutoNum type="arabicPeriod"/>
            </a:pPr>
            <a:r>
              <a:rPr lang="de-DE" b="1" dirty="0"/>
              <a:t> </a:t>
            </a:r>
          </a:p>
          <a:p>
            <a:pPr marL="514350" indent="-514350">
              <a:buAutoNum type="arabicPeriod"/>
            </a:pPr>
            <a:r>
              <a:rPr lang="de-DE" b="1" dirty="0"/>
              <a:t> </a:t>
            </a:r>
          </a:p>
          <a:p>
            <a:pPr marL="514350" indent="-514350">
              <a:buAutoNum type="arabicPeriod"/>
            </a:pPr>
            <a:r>
              <a:rPr lang="de-DE" b="1" dirty="0"/>
              <a:t>Hubbewegung in Drehbewegung umwandeln</a:t>
            </a:r>
          </a:p>
          <a:p>
            <a:pPr marL="514350" indent="-514350">
              <a:buAutoNum type="arabicPeriod"/>
            </a:pPr>
            <a:r>
              <a:rPr lang="de-DE" b="1" dirty="0"/>
              <a:t>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5" name="Interaktive Schaltfläche: Anpassen 14">
            <a:hlinkClick r:id="" action="ppaction://noaction" highlightClick="1"/>
          </p:cNvPr>
          <p:cNvSpPr/>
          <p:nvPr/>
        </p:nvSpPr>
        <p:spPr>
          <a:xfrm>
            <a:off x="7308304" y="692696"/>
            <a:ext cx="1008000" cy="792000"/>
          </a:xfrm>
          <a:prstGeom prst="actionButtonBlank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3"/>
          <p:cNvSpPr>
            <a:spLocks noChangeArrowheads="1"/>
          </p:cNvSpPr>
          <p:nvPr/>
        </p:nvSpPr>
        <p:spPr bwMode="auto">
          <a:xfrm>
            <a:off x="684212" y="571500"/>
            <a:ext cx="7776219" cy="1080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GB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Frage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" name="Interaktive Schaltfläche: Anpassen 12">
            <a:hlinkClick r:id="rId3" action="ppaction://hlinksldjump" highlightClick="1"/>
          </p:cNvPr>
          <p:cNvSpPr/>
          <p:nvPr/>
        </p:nvSpPr>
        <p:spPr>
          <a:xfrm>
            <a:off x="7308304" y="692696"/>
            <a:ext cx="1008000" cy="79200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14" name="Rectangle 140"/>
          <p:cNvSpPr>
            <a:spLocks noChangeArrowheads="1"/>
          </p:cNvSpPr>
          <p:nvPr/>
        </p:nvSpPr>
        <p:spPr bwMode="auto">
          <a:xfrm>
            <a:off x="900000" y="692792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</a:p>
        </p:txBody>
      </p:sp>
      <p:sp>
        <p:nvSpPr>
          <p:cNvPr id="15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</a:p>
        </p:txBody>
      </p:sp>
      <p:sp>
        <p:nvSpPr>
          <p:cNvPr id="16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</a:p>
        </p:txBody>
      </p:sp>
      <p:sp>
        <p:nvSpPr>
          <p:cNvPr id="17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</a:p>
        </p:txBody>
      </p:sp>
      <p:sp>
        <p:nvSpPr>
          <p:cNvPr id="18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</a:p>
        </p:txBody>
      </p:sp>
      <p:sp>
        <p:nvSpPr>
          <p:cNvPr id="19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</a:p>
        </p:txBody>
      </p:sp>
      <p:sp>
        <p:nvSpPr>
          <p:cNvPr id="20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</a:p>
        </p:txBody>
      </p:sp>
      <p:sp>
        <p:nvSpPr>
          <p:cNvPr id="21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</a:p>
        </p:txBody>
      </p:sp>
      <p:sp>
        <p:nvSpPr>
          <p:cNvPr id="22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</a:p>
        </p:txBody>
      </p:sp>
      <p:sp>
        <p:nvSpPr>
          <p:cNvPr id="23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</a:p>
        </p:txBody>
      </p:sp>
      <p:sp>
        <p:nvSpPr>
          <p:cNvPr id="24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</a:p>
        </p:txBody>
      </p:sp>
      <p:sp>
        <p:nvSpPr>
          <p:cNvPr id="25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</a:p>
        </p:txBody>
      </p:sp>
      <p:sp>
        <p:nvSpPr>
          <p:cNvPr id="26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</a:p>
        </p:txBody>
      </p:sp>
      <p:sp>
        <p:nvSpPr>
          <p:cNvPr id="27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</a:p>
        </p:txBody>
      </p:sp>
      <p:sp>
        <p:nvSpPr>
          <p:cNvPr id="28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</a:p>
        </p:txBody>
      </p:sp>
      <p:sp>
        <p:nvSpPr>
          <p:cNvPr id="29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</a:p>
        </p:txBody>
      </p:sp>
      <p:sp>
        <p:nvSpPr>
          <p:cNvPr id="30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</a:p>
        </p:txBody>
      </p:sp>
      <p:sp>
        <p:nvSpPr>
          <p:cNvPr id="31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</a:p>
        </p:txBody>
      </p:sp>
      <p:sp>
        <p:nvSpPr>
          <p:cNvPr id="32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</a:p>
        </p:txBody>
      </p:sp>
      <p:sp>
        <p:nvSpPr>
          <p:cNvPr id="33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</a:p>
        </p:txBody>
      </p:sp>
      <p:sp>
        <p:nvSpPr>
          <p:cNvPr id="34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35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36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  <p:sp>
        <p:nvSpPr>
          <p:cNvPr id="37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38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  <p:sp>
        <p:nvSpPr>
          <p:cNvPr id="39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40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41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42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43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44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  <p:sp>
        <p:nvSpPr>
          <p:cNvPr id="4" name="Rechteck 3"/>
          <p:cNvSpPr/>
          <p:nvPr/>
        </p:nvSpPr>
        <p:spPr>
          <a:xfrm>
            <a:off x="1399497" y="2967335"/>
            <a:ext cx="6345007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de-DE" sz="18000" b="1" cap="none" spc="0" dirty="0">
                <a:ln/>
                <a:solidFill>
                  <a:schemeClr val="accent3"/>
                </a:solidFill>
                <a:effectLst>
                  <a:glow rad="139700">
                    <a:schemeClr val="accent3">
                      <a:satMod val="175000"/>
                      <a:alpha val="42000"/>
                    </a:schemeClr>
                  </a:glow>
                </a:effectLst>
              </a:rPr>
              <a:t>Joker</a:t>
            </a:r>
          </a:p>
        </p:txBody>
      </p:sp>
      <p:sp>
        <p:nvSpPr>
          <p:cNvPr id="46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67625" y="5805488"/>
            <a:ext cx="863600" cy="647700"/>
          </a:xfrm>
          <a:prstGeom prst="actionButtonEnd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75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375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750"/>
                            </p:stCondLst>
                            <p:childTnLst>
                              <p:par>
                                <p:cTn id="21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75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375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75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375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250"/>
                            </p:stCondLst>
                            <p:childTnLst>
                              <p:par>
                                <p:cTn id="29" presetID="26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75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375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6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75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375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750"/>
                            </p:stCondLst>
                            <p:childTnLst>
                              <p:par>
                                <p:cTn id="37" presetID="26" presetClass="emp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75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375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" grpId="1"/>
      <p:bldP spid="4" grpId="2"/>
      <p:bldP spid="4" grpId="3"/>
      <p:bldP spid="4" grpId="4"/>
      <p:bldP spid="4" grpId="5"/>
      <p:bldP spid="4" grpId="6"/>
      <p:bldP spid="4" grpId="7"/>
      <p:bldP spid="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3"/>
          <p:cNvSpPr>
            <a:spLocks noChangeArrowheads="1"/>
          </p:cNvSpPr>
          <p:nvPr/>
        </p:nvSpPr>
        <p:spPr bwMode="auto">
          <a:xfrm>
            <a:off x="684212" y="571500"/>
            <a:ext cx="7776219" cy="1080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GB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Frage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Kolbenringe sollen …</a:t>
            </a:r>
          </a:p>
          <a:p>
            <a:pPr marL="0" indent="0">
              <a:buNone/>
            </a:pPr>
            <a:endParaRPr lang="de-DE" b="1" dirty="0"/>
          </a:p>
          <a:p>
            <a:pPr marL="514350" indent="-514350">
              <a:buAutoNum type="arabicPeriod"/>
            </a:pPr>
            <a:r>
              <a:rPr lang="de-DE" b="1" dirty="0"/>
              <a:t>den Kolben führen.</a:t>
            </a:r>
          </a:p>
          <a:p>
            <a:pPr marL="514350" indent="-514350">
              <a:buAutoNum type="arabicPeriod"/>
            </a:pPr>
            <a:r>
              <a:rPr lang="de-DE" b="1" dirty="0"/>
              <a:t>Öl abstreifen und verteilen.</a:t>
            </a:r>
          </a:p>
          <a:p>
            <a:pPr marL="514350" indent="-514350">
              <a:buAutoNum type="arabicPeriod"/>
            </a:pPr>
            <a:r>
              <a:rPr lang="de-DE" b="1" dirty="0"/>
              <a:t>das Kraftstoff-Luft-Gemisch einströmen lassen</a:t>
            </a:r>
          </a:p>
          <a:p>
            <a:pPr marL="514350" indent="-514350">
              <a:buAutoNum type="arabicPeriod"/>
            </a:pPr>
            <a:r>
              <a:rPr lang="de-DE" b="1" dirty="0"/>
              <a:t>den Gaswechsel steuern</a:t>
            </a:r>
          </a:p>
          <a:p>
            <a:pPr marL="514350" indent="-514350">
              <a:buAutoNum type="arabicPeriod"/>
            </a:pPr>
            <a:endParaRPr lang="de-DE" dirty="0"/>
          </a:p>
        </p:txBody>
      </p:sp>
      <p:sp>
        <p:nvSpPr>
          <p:cNvPr id="13" name="Interaktive Schaltfläche: Anpassen 12">
            <a:hlinkClick r:id="rId3" action="ppaction://hlinksldjump" highlightClick="1"/>
          </p:cNvPr>
          <p:cNvSpPr/>
          <p:nvPr/>
        </p:nvSpPr>
        <p:spPr>
          <a:xfrm>
            <a:off x="7308304" y="692696"/>
            <a:ext cx="1008000" cy="79200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</a:p>
        </p:txBody>
      </p:sp>
      <p:sp>
        <p:nvSpPr>
          <p:cNvPr id="14" name="Rectangle 140"/>
          <p:cNvSpPr>
            <a:spLocks noChangeArrowheads="1"/>
          </p:cNvSpPr>
          <p:nvPr/>
        </p:nvSpPr>
        <p:spPr bwMode="auto">
          <a:xfrm>
            <a:off x="900000" y="692792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</a:p>
        </p:txBody>
      </p:sp>
      <p:sp>
        <p:nvSpPr>
          <p:cNvPr id="15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</a:p>
        </p:txBody>
      </p:sp>
      <p:sp>
        <p:nvSpPr>
          <p:cNvPr id="16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</a:p>
        </p:txBody>
      </p:sp>
      <p:sp>
        <p:nvSpPr>
          <p:cNvPr id="17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</a:p>
        </p:txBody>
      </p:sp>
      <p:sp>
        <p:nvSpPr>
          <p:cNvPr id="18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</a:p>
        </p:txBody>
      </p:sp>
      <p:sp>
        <p:nvSpPr>
          <p:cNvPr id="19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</a:p>
        </p:txBody>
      </p:sp>
      <p:sp>
        <p:nvSpPr>
          <p:cNvPr id="20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</a:p>
        </p:txBody>
      </p:sp>
      <p:sp>
        <p:nvSpPr>
          <p:cNvPr id="21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</a:p>
        </p:txBody>
      </p:sp>
      <p:sp>
        <p:nvSpPr>
          <p:cNvPr id="22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</a:p>
        </p:txBody>
      </p:sp>
      <p:sp>
        <p:nvSpPr>
          <p:cNvPr id="23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</a:p>
        </p:txBody>
      </p:sp>
      <p:sp>
        <p:nvSpPr>
          <p:cNvPr id="24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</a:p>
        </p:txBody>
      </p:sp>
      <p:sp>
        <p:nvSpPr>
          <p:cNvPr id="25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</a:p>
        </p:txBody>
      </p:sp>
      <p:sp>
        <p:nvSpPr>
          <p:cNvPr id="26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</a:p>
        </p:txBody>
      </p:sp>
      <p:sp>
        <p:nvSpPr>
          <p:cNvPr id="27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</a:p>
        </p:txBody>
      </p:sp>
      <p:sp>
        <p:nvSpPr>
          <p:cNvPr id="28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</a:p>
        </p:txBody>
      </p:sp>
      <p:sp>
        <p:nvSpPr>
          <p:cNvPr id="29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</a:p>
        </p:txBody>
      </p:sp>
      <p:sp>
        <p:nvSpPr>
          <p:cNvPr id="30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</a:p>
        </p:txBody>
      </p:sp>
      <p:sp>
        <p:nvSpPr>
          <p:cNvPr id="31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</a:p>
        </p:txBody>
      </p:sp>
      <p:sp>
        <p:nvSpPr>
          <p:cNvPr id="32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</a:p>
        </p:txBody>
      </p:sp>
      <p:sp>
        <p:nvSpPr>
          <p:cNvPr id="33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</a:p>
        </p:txBody>
      </p:sp>
      <p:sp>
        <p:nvSpPr>
          <p:cNvPr id="34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35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36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  <p:sp>
        <p:nvSpPr>
          <p:cNvPr id="37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38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  <p:sp>
        <p:nvSpPr>
          <p:cNvPr id="39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40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41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42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43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44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38304538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67625" y="5805488"/>
            <a:ext cx="863600" cy="647700"/>
          </a:xfrm>
          <a:prstGeom prst="actionButtonEnd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684212" y="571500"/>
            <a:ext cx="7776219" cy="1080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GB" sz="5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Antwort</a:t>
            </a:r>
            <a:endParaRPr lang="en-GB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Kolbenringe sollen …</a:t>
            </a:r>
          </a:p>
          <a:p>
            <a:pPr marL="0" indent="0">
              <a:buNone/>
            </a:pPr>
            <a:endParaRPr lang="de-DE" b="1" dirty="0"/>
          </a:p>
          <a:p>
            <a:pPr marL="514350" indent="-514350">
              <a:buAutoNum type="arabicPeriod"/>
            </a:pPr>
            <a:r>
              <a:rPr lang="de-DE" b="1" dirty="0"/>
              <a:t> </a:t>
            </a:r>
          </a:p>
          <a:p>
            <a:pPr marL="514350" indent="-514350">
              <a:buAutoNum type="arabicPeriod"/>
            </a:pPr>
            <a:r>
              <a:rPr lang="de-DE" b="1" dirty="0"/>
              <a:t>Öl abstreifen und verteilen.</a:t>
            </a:r>
          </a:p>
          <a:p>
            <a:pPr marL="514350" indent="-514350">
              <a:buAutoNum type="arabicPeriod"/>
            </a:pPr>
            <a:r>
              <a:rPr lang="de-DE" b="1" dirty="0"/>
              <a:t> </a:t>
            </a:r>
          </a:p>
          <a:p>
            <a:pPr marL="514350" indent="-514350">
              <a:buAutoNum type="arabicPeriod"/>
            </a:pPr>
            <a:r>
              <a:rPr lang="de-DE" b="1" dirty="0"/>
              <a:t> 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9" name="Interaktive Schaltfläche: Anpassen 8">
            <a:hlinkClick r:id="" action="ppaction://noaction" highlightClick="1"/>
          </p:cNvPr>
          <p:cNvSpPr/>
          <p:nvPr/>
        </p:nvSpPr>
        <p:spPr>
          <a:xfrm>
            <a:off x="7308304" y="692696"/>
            <a:ext cx="1008000" cy="79200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355103188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3"/>
          <p:cNvSpPr>
            <a:spLocks noChangeArrowheads="1"/>
          </p:cNvSpPr>
          <p:nvPr/>
        </p:nvSpPr>
        <p:spPr bwMode="auto">
          <a:xfrm>
            <a:off x="684212" y="571500"/>
            <a:ext cx="7776219" cy="1080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GB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Frage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Die Abkürzung N bei Kolbenringen steht für …</a:t>
            </a:r>
          </a:p>
          <a:p>
            <a:pPr marL="0" indent="0">
              <a:buNone/>
            </a:pPr>
            <a:endParaRPr lang="de-DE" b="1" dirty="0"/>
          </a:p>
          <a:p>
            <a:pPr marL="514350" indent="-514350">
              <a:buAutoNum type="arabicPeriod"/>
            </a:pPr>
            <a:r>
              <a:rPr lang="de-DE" b="1" dirty="0" err="1"/>
              <a:t>Nutring</a:t>
            </a:r>
            <a:endParaRPr lang="de-DE" b="1" dirty="0"/>
          </a:p>
          <a:p>
            <a:pPr marL="514350" indent="-514350">
              <a:buAutoNum type="arabicPeriod"/>
            </a:pPr>
            <a:r>
              <a:rPr lang="de-DE" b="1" dirty="0" err="1"/>
              <a:t>Naked</a:t>
            </a:r>
            <a:r>
              <a:rPr lang="de-DE" b="1" dirty="0"/>
              <a:t>-Ring</a:t>
            </a:r>
          </a:p>
          <a:p>
            <a:pPr marL="514350" indent="-514350">
              <a:buAutoNum type="arabicPeriod"/>
            </a:pPr>
            <a:r>
              <a:rPr lang="de-DE" b="1" dirty="0"/>
              <a:t>Nasenring</a:t>
            </a:r>
          </a:p>
          <a:p>
            <a:pPr marL="514350" indent="-514350">
              <a:buAutoNum type="arabicPeriod"/>
            </a:pPr>
            <a:r>
              <a:rPr lang="de-DE" b="1" dirty="0"/>
              <a:t>Normalring</a:t>
            </a:r>
          </a:p>
        </p:txBody>
      </p:sp>
      <p:sp>
        <p:nvSpPr>
          <p:cNvPr id="8" name="Interaktive Schaltfläche: Anpassen 7">
            <a:hlinkClick r:id="" action="ppaction://noaction" highlightClick="1"/>
          </p:cNvPr>
          <p:cNvSpPr/>
          <p:nvPr/>
        </p:nvSpPr>
        <p:spPr>
          <a:xfrm>
            <a:off x="7308304" y="692696"/>
            <a:ext cx="1008000" cy="79200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</a:p>
        </p:txBody>
      </p:sp>
      <p:sp>
        <p:nvSpPr>
          <p:cNvPr id="14" name="Rectangle 140"/>
          <p:cNvSpPr>
            <a:spLocks noChangeArrowheads="1"/>
          </p:cNvSpPr>
          <p:nvPr/>
        </p:nvSpPr>
        <p:spPr bwMode="auto">
          <a:xfrm>
            <a:off x="900000" y="692792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</a:p>
        </p:txBody>
      </p:sp>
      <p:sp>
        <p:nvSpPr>
          <p:cNvPr id="15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</a:p>
        </p:txBody>
      </p:sp>
      <p:sp>
        <p:nvSpPr>
          <p:cNvPr id="16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</a:p>
        </p:txBody>
      </p:sp>
      <p:sp>
        <p:nvSpPr>
          <p:cNvPr id="17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</a:p>
        </p:txBody>
      </p:sp>
      <p:sp>
        <p:nvSpPr>
          <p:cNvPr id="18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</a:p>
        </p:txBody>
      </p:sp>
      <p:sp>
        <p:nvSpPr>
          <p:cNvPr id="19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</a:p>
        </p:txBody>
      </p:sp>
      <p:sp>
        <p:nvSpPr>
          <p:cNvPr id="20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</a:p>
        </p:txBody>
      </p:sp>
      <p:sp>
        <p:nvSpPr>
          <p:cNvPr id="21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</a:p>
        </p:txBody>
      </p:sp>
      <p:sp>
        <p:nvSpPr>
          <p:cNvPr id="22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</a:p>
        </p:txBody>
      </p:sp>
      <p:sp>
        <p:nvSpPr>
          <p:cNvPr id="23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</a:p>
        </p:txBody>
      </p:sp>
      <p:sp>
        <p:nvSpPr>
          <p:cNvPr id="24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</a:p>
        </p:txBody>
      </p:sp>
      <p:sp>
        <p:nvSpPr>
          <p:cNvPr id="25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</a:p>
        </p:txBody>
      </p:sp>
      <p:sp>
        <p:nvSpPr>
          <p:cNvPr id="26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</a:p>
        </p:txBody>
      </p:sp>
      <p:sp>
        <p:nvSpPr>
          <p:cNvPr id="27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</a:p>
        </p:txBody>
      </p:sp>
      <p:sp>
        <p:nvSpPr>
          <p:cNvPr id="28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</a:p>
        </p:txBody>
      </p:sp>
      <p:sp>
        <p:nvSpPr>
          <p:cNvPr id="29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</a:p>
        </p:txBody>
      </p:sp>
      <p:sp>
        <p:nvSpPr>
          <p:cNvPr id="30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</a:p>
        </p:txBody>
      </p:sp>
      <p:sp>
        <p:nvSpPr>
          <p:cNvPr id="31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</a:p>
        </p:txBody>
      </p:sp>
      <p:sp>
        <p:nvSpPr>
          <p:cNvPr id="32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</a:p>
        </p:txBody>
      </p:sp>
      <p:sp>
        <p:nvSpPr>
          <p:cNvPr id="33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</a:p>
        </p:txBody>
      </p:sp>
      <p:sp>
        <p:nvSpPr>
          <p:cNvPr id="34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35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36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  <p:sp>
        <p:nvSpPr>
          <p:cNvPr id="37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38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  <p:sp>
        <p:nvSpPr>
          <p:cNvPr id="39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40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41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42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43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44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3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96336" y="5877272"/>
            <a:ext cx="863452" cy="647353"/>
          </a:xfrm>
          <a:prstGeom prst="actionButtonEnd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684212" y="571500"/>
            <a:ext cx="7776219" cy="1080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GB" sz="5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Antwort</a:t>
            </a:r>
            <a:endParaRPr lang="en-GB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Die Abkürzung N bei Kolbenringen steht für …</a:t>
            </a:r>
          </a:p>
          <a:p>
            <a:pPr marL="0" indent="0">
              <a:buNone/>
            </a:pPr>
            <a:endParaRPr lang="de-DE" b="1" dirty="0"/>
          </a:p>
          <a:p>
            <a:pPr marL="514350" indent="-514350">
              <a:buAutoNum type="arabicPeriod"/>
            </a:pPr>
            <a:r>
              <a:rPr lang="de-DE" b="1" dirty="0"/>
              <a:t> </a:t>
            </a:r>
          </a:p>
          <a:p>
            <a:pPr marL="514350" indent="-514350">
              <a:buAutoNum type="arabicPeriod"/>
            </a:pPr>
            <a:r>
              <a:rPr lang="de-DE" b="1" dirty="0"/>
              <a:t> </a:t>
            </a:r>
          </a:p>
          <a:p>
            <a:pPr marL="514350" indent="-514350">
              <a:buAutoNum type="arabicPeriod"/>
            </a:pPr>
            <a:r>
              <a:rPr lang="de-DE" b="1" dirty="0"/>
              <a:t>Nasenring</a:t>
            </a:r>
          </a:p>
          <a:p>
            <a:pPr marL="514350" indent="-514350">
              <a:buAutoNum type="arabicPeriod"/>
            </a:pPr>
            <a:r>
              <a:rPr lang="de-DE" b="1" dirty="0"/>
              <a:t>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4" name="Interaktive Schaltfläche: Anpassen 13">
            <a:hlinkClick r:id="" action="ppaction://noaction" highlightClick="1"/>
          </p:cNvPr>
          <p:cNvSpPr/>
          <p:nvPr/>
        </p:nvSpPr>
        <p:spPr>
          <a:xfrm>
            <a:off x="7308304" y="692696"/>
            <a:ext cx="1008000" cy="79200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45" name="Group 7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0646237"/>
              </p:ext>
            </p:extLst>
          </p:nvPr>
        </p:nvGraphicFramePr>
        <p:xfrm>
          <a:off x="782439" y="980728"/>
          <a:ext cx="7579122" cy="4896543"/>
        </p:xfrm>
        <a:graphic>
          <a:graphicData uri="http://schemas.openxmlformats.org/drawingml/2006/table">
            <a:tbl>
              <a:tblPr/>
              <a:tblGrid>
                <a:gridCol w="2526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6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6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341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Interaktive Schaltfläche: Anpassen 6">
            <a:hlinkClick r:id="rId3" action="ppaction://hlinksldjump" highlightClick="1"/>
          </p:cNvPr>
          <p:cNvSpPr/>
          <p:nvPr/>
        </p:nvSpPr>
        <p:spPr>
          <a:xfrm>
            <a:off x="1547664" y="2513178"/>
            <a:ext cx="1008112" cy="79208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8" name="Interaktive Schaltfläche: Anpassen 7">
            <a:hlinkClick r:id="rId4" action="ppaction://hlinksldjump" highlightClick="1"/>
          </p:cNvPr>
          <p:cNvSpPr/>
          <p:nvPr/>
        </p:nvSpPr>
        <p:spPr>
          <a:xfrm>
            <a:off x="1547664" y="3740955"/>
            <a:ext cx="1008112" cy="79208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</a:p>
        </p:txBody>
      </p:sp>
      <p:sp>
        <p:nvSpPr>
          <p:cNvPr id="9" name="Interaktive Schaltfläche: Anpassen 8">
            <a:hlinkClick r:id="rId5" action="ppaction://hlinksldjump" highlightClick="1"/>
          </p:cNvPr>
          <p:cNvSpPr/>
          <p:nvPr/>
        </p:nvSpPr>
        <p:spPr>
          <a:xfrm>
            <a:off x="1547664" y="4906984"/>
            <a:ext cx="1008112" cy="79208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</a:p>
        </p:txBody>
      </p:sp>
      <p:sp>
        <p:nvSpPr>
          <p:cNvPr id="11" name="Interaktive Schaltfläche: Anpassen 10">
            <a:hlinkClick r:id="rId6" action="ppaction://hlinksldjump" highlightClick="1"/>
          </p:cNvPr>
          <p:cNvSpPr/>
          <p:nvPr/>
        </p:nvSpPr>
        <p:spPr>
          <a:xfrm>
            <a:off x="4068000" y="2513266"/>
            <a:ext cx="1008000" cy="792000"/>
          </a:xfrm>
          <a:prstGeom prst="actionButtonBlank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17" name="Interaktive Schaltfläche: Anpassen 16">
            <a:hlinkClick r:id="rId7" action="ppaction://hlinksldjump" highlightClick="1"/>
          </p:cNvPr>
          <p:cNvSpPr/>
          <p:nvPr/>
        </p:nvSpPr>
        <p:spPr>
          <a:xfrm>
            <a:off x="4068000" y="4907116"/>
            <a:ext cx="1008000" cy="792000"/>
          </a:xfrm>
          <a:prstGeom prst="actionButtonBlank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</a:p>
        </p:txBody>
      </p:sp>
      <p:sp>
        <p:nvSpPr>
          <p:cNvPr id="18" name="Interaktive Schaltfläche: Anpassen 17">
            <a:hlinkClick r:id="rId8" action="ppaction://hlinksldjump" highlightClick="1"/>
          </p:cNvPr>
          <p:cNvSpPr/>
          <p:nvPr/>
        </p:nvSpPr>
        <p:spPr>
          <a:xfrm>
            <a:off x="4068000" y="3740955"/>
            <a:ext cx="1008000" cy="792000"/>
          </a:xfrm>
          <a:prstGeom prst="actionButtonBlank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</a:p>
        </p:txBody>
      </p:sp>
      <p:sp>
        <p:nvSpPr>
          <p:cNvPr id="19" name="Interaktive Schaltfläche: Anpassen 18">
            <a:hlinkClick r:id="rId9" action="ppaction://hlinksldjump" highlightClick="1"/>
          </p:cNvPr>
          <p:cNvSpPr/>
          <p:nvPr/>
        </p:nvSpPr>
        <p:spPr>
          <a:xfrm>
            <a:off x="6596258" y="2518634"/>
            <a:ext cx="1008000" cy="79200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21" name="Interaktive Schaltfläche: Anpassen 20">
            <a:hlinkClick r:id="rId10" action="ppaction://hlinksldjump" highlightClick="1"/>
          </p:cNvPr>
          <p:cNvSpPr/>
          <p:nvPr/>
        </p:nvSpPr>
        <p:spPr>
          <a:xfrm>
            <a:off x="6588224" y="4907072"/>
            <a:ext cx="1008000" cy="79200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</a:p>
        </p:txBody>
      </p:sp>
      <p:sp>
        <p:nvSpPr>
          <p:cNvPr id="22" name="Interaktive Schaltfläche: Anpassen 21">
            <a:hlinkClick r:id="rId11" action="ppaction://hlinksldjump" highlightClick="1"/>
          </p:cNvPr>
          <p:cNvSpPr/>
          <p:nvPr/>
        </p:nvSpPr>
        <p:spPr>
          <a:xfrm>
            <a:off x="6588224" y="3740955"/>
            <a:ext cx="1008000" cy="79200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</a:p>
        </p:txBody>
      </p:sp>
      <p:sp>
        <p:nvSpPr>
          <p:cNvPr id="30" name="Abgerundetes Rechteck 29"/>
          <p:cNvSpPr/>
          <p:nvPr/>
        </p:nvSpPr>
        <p:spPr>
          <a:xfrm>
            <a:off x="1115616" y="1143557"/>
            <a:ext cx="187220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Kolben I</a:t>
            </a:r>
          </a:p>
        </p:txBody>
      </p:sp>
      <p:sp>
        <p:nvSpPr>
          <p:cNvPr id="31" name="Abgerundetes Rechteck 30"/>
          <p:cNvSpPr/>
          <p:nvPr/>
        </p:nvSpPr>
        <p:spPr>
          <a:xfrm>
            <a:off x="3635896" y="1160389"/>
            <a:ext cx="1872208" cy="100811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Kolben II</a:t>
            </a:r>
          </a:p>
        </p:txBody>
      </p:sp>
      <p:sp>
        <p:nvSpPr>
          <p:cNvPr id="32" name="Abgerundetes Rechteck 31"/>
          <p:cNvSpPr/>
          <p:nvPr/>
        </p:nvSpPr>
        <p:spPr>
          <a:xfrm>
            <a:off x="6052223" y="1160389"/>
            <a:ext cx="2088232" cy="100811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Kolbenringe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684213" y="2133600"/>
            <a:ext cx="7704137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</a:pPr>
            <a:endParaRPr lang="en-GB" sz="4400" b="0"/>
          </a:p>
        </p:txBody>
      </p:sp>
      <p:sp>
        <p:nvSpPr>
          <p:cNvPr id="4100" name="Text Box 13"/>
          <p:cNvSpPr txBox="1">
            <a:spLocks noChangeArrowheads="1"/>
          </p:cNvSpPr>
          <p:nvPr/>
        </p:nvSpPr>
        <p:spPr bwMode="auto">
          <a:xfrm>
            <a:off x="395288" y="2349500"/>
            <a:ext cx="813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2400"/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684212" y="571500"/>
            <a:ext cx="7776219" cy="1080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GB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Frage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Welches Bild zeigt einen Kolben eines Ottomotors?</a:t>
            </a:r>
          </a:p>
          <a:p>
            <a:pPr marL="0" indent="0">
              <a:buNone/>
            </a:pPr>
            <a:r>
              <a:rPr lang="de-DE" b="1" dirty="0"/>
              <a:t>1. 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/>
              <a:t>2. </a:t>
            </a:r>
          </a:p>
        </p:txBody>
      </p:sp>
      <p:sp>
        <p:nvSpPr>
          <p:cNvPr id="10" name="Interaktive Schaltfläche: Anpassen 9">
            <a:hlinkClick r:id="" action="ppaction://noaction" highlightClick="1"/>
          </p:cNvPr>
          <p:cNvSpPr/>
          <p:nvPr/>
        </p:nvSpPr>
        <p:spPr>
          <a:xfrm>
            <a:off x="7308304" y="692696"/>
            <a:ext cx="1008112" cy="79208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18" name="Rectangle 140"/>
          <p:cNvSpPr>
            <a:spLocks noChangeArrowheads="1"/>
          </p:cNvSpPr>
          <p:nvPr/>
        </p:nvSpPr>
        <p:spPr bwMode="auto">
          <a:xfrm>
            <a:off x="900000" y="692792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</a:p>
        </p:txBody>
      </p:sp>
      <p:sp>
        <p:nvSpPr>
          <p:cNvPr id="19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</a:p>
        </p:txBody>
      </p:sp>
      <p:sp>
        <p:nvSpPr>
          <p:cNvPr id="20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</a:p>
        </p:txBody>
      </p:sp>
      <p:sp>
        <p:nvSpPr>
          <p:cNvPr id="21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</a:p>
        </p:txBody>
      </p:sp>
      <p:sp>
        <p:nvSpPr>
          <p:cNvPr id="22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</a:p>
        </p:txBody>
      </p:sp>
      <p:sp>
        <p:nvSpPr>
          <p:cNvPr id="23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</a:p>
        </p:txBody>
      </p:sp>
      <p:sp>
        <p:nvSpPr>
          <p:cNvPr id="24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</a:p>
        </p:txBody>
      </p:sp>
      <p:sp>
        <p:nvSpPr>
          <p:cNvPr id="25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</a:p>
        </p:txBody>
      </p:sp>
      <p:sp>
        <p:nvSpPr>
          <p:cNvPr id="26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</a:p>
        </p:txBody>
      </p:sp>
      <p:sp>
        <p:nvSpPr>
          <p:cNvPr id="27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</a:p>
        </p:txBody>
      </p:sp>
      <p:sp>
        <p:nvSpPr>
          <p:cNvPr id="28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</a:p>
        </p:txBody>
      </p:sp>
      <p:sp>
        <p:nvSpPr>
          <p:cNvPr id="29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</a:p>
        </p:txBody>
      </p:sp>
      <p:sp>
        <p:nvSpPr>
          <p:cNvPr id="30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</a:p>
        </p:txBody>
      </p:sp>
      <p:sp>
        <p:nvSpPr>
          <p:cNvPr id="31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</a:p>
        </p:txBody>
      </p:sp>
      <p:sp>
        <p:nvSpPr>
          <p:cNvPr id="32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</a:p>
        </p:txBody>
      </p:sp>
      <p:sp>
        <p:nvSpPr>
          <p:cNvPr id="34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</a:p>
        </p:txBody>
      </p:sp>
      <p:sp>
        <p:nvSpPr>
          <p:cNvPr id="35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</a:p>
        </p:txBody>
      </p:sp>
      <p:sp>
        <p:nvSpPr>
          <p:cNvPr id="36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</a:p>
        </p:txBody>
      </p:sp>
      <p:sp>
        <p:nvSpPr>
          <p:cNvPr id="37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</a:p>
        </p:txBody>
      </p:sp>
      <p:sp>
        <p:nvSpPr>
          <p:cNvPr id="38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</a:p>
        </p:txBody>
      </p:sp>
      <p:sp>
        <p:nvSpPr>
          <p:cNvPr id="39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40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41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  <p:sp>
        <p:nvSpPr>
          <p:cNvPr id="42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43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  <p:sp>
        <p:nvSpPr>
          <p:cNvPr id="44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45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46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47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48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49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742480"/>
            <a:ext cx="2160000" cy="1739598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904" y="4564602"/>
            <a:ext cx="2160000" cy="1739598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1763688" y="6304200"/>
            <a:ext cx="80648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/>
              <a:t>Quelle: www.ms-motorservice.com</a:t>
            </a:r>
          </a:p>
          <a:p>
            <a:endParaRPr lang="de-DE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1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29500" y="5929313"/>
            <a:ext cx="863600" cy="647700"/>
          </a:xfrm>
          <a:prstGeom prst="actionButtonE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auto">
          <a:xfrm>
            <a:off x="684212" y="571500"/>
            <a:ext cx="7776219" cy="1080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GB" sz="5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Antwort</a:t>
            </a:r>
            <a:endParaRPr lang="en-GB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Welches Bild zeigt einen Kolben eines Ottomotors?</a:t>
            </a:r>
          </a:p>
          <a:p>
            <a:pPr marL="0" indent="0">
              <a:buNone/>
            </a:pPr>
            <a:r>
              <a:rPr lang="de-DE" b="1" dirty="0"/>
              <a:t>1.  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/>
              <a:t>2.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0" name="Interaktive Schaltfläche: Anpassen 9">
            <a:hlinkClick r:id="" action="ppaction://noaction" highlightClick="1"/>
          </p:cNvPr>
          <p:cNvSpPr/>
          <p:nvPr/>
        </p:nvSpPr>
        <p:spPr>
          <a:xfrm>
            <a:off x="7308304" y="692696"/>
            <a:ext cx="1008112" cy="79208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904" y="4564602"/>
            <a:ext cx="2160000" cy="1739598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763688" y="6304200"/>
            <a:ext cx="80648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/>
              <a:t>Quelle: www.ms-motorservice.com</a:t>
            </a:r>
          </a:p>
          <a:p>
            <a:endParaRPr lang="de-DE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684213" y="2133600"/>
            <a:ext cx="7704137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</a:pPr>
            <a:endParaRPr lang="en-GB" sz="4400" b="0"/>
          </a:p>
        </p:txBody>
      </p:sp>
      <p:sp>
        <p:nvSpPr>
          <p:cNvPr id="4100" name="Text Box 13"/>
          <p:cNvSpPr txBox="1">
            <a:spLocks noChangeArrowheads="1"/>
          </p:cNvSpPr>
          <p:nvPr/>
        </p:nvSpPr>
        <p:spPr bwMode="auto">
          <a:xfrm>
            <a:off x="395288" y="2349500"/>
            <a:ext cx="813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2400"/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684212" y="571500"/>
            <a:ext cx="7776219" cy="1080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GB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Frage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Interaktive Schaltfläche: Anpassen 9">
            <a:hlinkClick r:id="" action="ppaction://noaction" highlightClick="1"/>
          </p:cNvPr>
          <p:cNvSpPr/>
          <p:nvPr/>
        </p:nvSpPr>
        <p:spPr>
          <a:xfrm>
            <a:off x="7308304" y="692696"/>
            <a:ext cx="1008112" cy="79208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</a:p>
        </p:txBody>
      </p:sp>
      <p:sp>
        <p:nvSpPr>
          <p:cNvPr id="18" name="Rectangle 140"/>
          <p:cNvSpPr>
            <a:spLocks noChangeArrowheads="1"/>
          </p:cNvSpPr>
          <p:nvPr/>
        </p:nvSpPr>
        <p:spPr bwMode="auto">
          <a:xfrm>
            <a:off x="900000" y="692792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</a:p>
        </p:txBody>
      </p:sp>
      <p:sp>
        <p:nvSpPr>
          <p:cNvPr id="19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</a:p>
        </p:txBody>
      </p:sp>
      <p:sp>
        <p:nvSpPr>
          <p:cNvPr id="20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</a:p>
        </p:txBody>
      </p:sp>
      <p:sp>
        <p:nvSpPr>
          <p:cNvPr id="21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</a:p>
        </p:txBody>
      </p:sp>
      <p:sp>
        <p:nvSpPr>
          <p:cNvPr id="22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</a:p>
        </p:txBody>
      </p:sp>
      <p:sp>
        <p:nvSpPr>
          <p:cNvPr id="23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</a:p>
        </p:txBody>
      </p:sp>
      <p:sp>
        <p:nvSpPr>
          <p:cNvPr id="24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</a:p>
        </p:txBody>
      </p:sp>
      <p:sp>
        <p:nvSpPr>
          <p:cNvPr id="25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</a:p>
        </p:txBody>
      </p:sp>
      <p:sp>
        <p:nvSpPr>
          <p:cNvPr id="26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</a:p>
        </p:txBody>
      </p:sp>
      <p:sp>
        <p:nvSpPr>
          <p:cNvPr id="27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</a:p>
        </p:txBody>
      </p:sp>
      <p:sp>
        <p:nvSpPr>
          <p:cNvPr id="28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</a:p>
        </p:txBody>
      </p:sp>
      <p:sp>
        <p:nvSpPr>
          <p:cNvPr id="29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</a:p>
        </p:txBody>
      </p:sp>
      <p:sp>
        <p:nvSpPr>
          <p:cNvPr id="30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</a:p>
        </p:txBody>
      </p:sp>
      <p:sp>
        <p:nvSpPr>
          <p:cNvPr id="31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</a:p>
        </p:txBody>
      </p:sp>
      <p:sp>
        <p:nvSpPr>
          <p:cNvPr id="32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</a:p>
        </p:txBody>
      </p:sp>
      <p:sp>
        <p:nvSpPr>
          <p:cNvPr id="34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</a:p>
        </p:txBody>
      </p:sp>
      <p:sp>
        <p:nvSpPr>
          <p:cNvPr id="35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</a:p>
        </p:txBody>
      </p:sp>
      <p:sp>
        <p:nvSpPr>
          <p:cNvPr id="36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</a:p>
        </p:txBody>
      </p:sp>
      <p:sp>
        <p:nvSpPr>
          <p:cNvPr id="37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</a:p>
        </p:txBody>
      </p:sp>
      <p:sp>
        <p:nvSpPr>
          <p:cNvPr id="38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</a:p>
        </p:txBody>
      </p:sp>
      <p:sp>
        <p:nvSpPr>
          <p:cNvPr id="39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40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41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  <p:sp>
        <p:nvSpPr>
          <p:cNvPr id="42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43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  <p:sp>
        <p:nvSpPr>
          <p:cNvPr id="44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45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46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47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48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49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  <p:sp>
        <p:nvSpPr>
          <p:cNvPr id="50" name="Rechteck 49"/>
          <p:cNvSpPr/>
          <p:nvPr/>
        </p:nvSpPr>
        <p:spPr>
          <a:xfrm>
            <a:off x="1399497" y="2967335"/>
            <a:ext cx="6345007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de-DE" sz="18000" b="1" cap="none" spc="0" dirty="0">
                <a:ln/>
                <a:solidFill>
                  <a:schemeClr val="accent1"/>
                </a:solidFill>
                <a:effectLst>
                  <a:glow rad="139700">
                    <a:schemeClr val="accent3">
                      <a:satMod val="175000"/>
                      <a:alpha val="42000"/>
                    </a:schemeClr>
                  </a:glow>
                </a:effectLst>
              </a:rPr>
              <a:t>Joker</a:t>
            </a:r>
          </a:p>
        </p:txBody>
      </p:sp>
      <p:sp>
        <p:nvSpPr>
          <p:cNvPr id="51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67625" y="5805488"/>
            <a:ext cx="863600" cy="647700"/>
          </a:xfrm>
          <a:prstGeom prst="actionButtonE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0726253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75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375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750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75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375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75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375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250"/>
                            </p:stCondLst>
                            <p:childTnLst>
                              <p:par>
                                <p:cTn id="29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75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375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6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75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375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750"/>
                            </p:stCondLst>
                            <p:childTnLst>
                              <p:par>
                                <p:cTn id="37" presetID="26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75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375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50" grpId="0"/>
      <p:bldP spid="50" grpId="1"/>
      <p:bldP spid="50" grpId="2"/>
      <p:bldP spid="50" grpId="3"/>
      <p:bldP spid="50" grpId="4"/>
      <p:bldP spid="50" grpId="5"/>
      <p:bldP spid="50" grpId="6"/>
      <p:bldP spid="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684213" y="2133600"/>
            <a:ext cx="7704137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</a:pPr>
            <a:endParaRPr lang="en-GB" sz="4400" b="0"/>
          </a:p>
        </p:txBody>
      </p:sp>
      <p:sp>
        <p:nvSpPr>
          <p:cNvPr id="4100" name="Text Box 13"/>
          <p:cNvSpPr txBox="1">
            <a:spLocks noChangeArrowheads="1"/>
          </p:cNvSpPr>
          <p:nvPr/>
        </p:nvSpPr>
        <p:spPr bwMode="auto">
          <a:xfrm>
            <a:off x="395288" y="2349500"/>
            <a:ext cx="813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2400"/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684212" y="571500"/>
            <a:ext cx="7776219" cy="1080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GB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Frage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Ein Trockenlauffresser zeichnet sich aus durch…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/>
              <a:t>1. Fressstellen am Kolbenboden</a:t>
            </a:r>
          </a:p>
          <a:p>
            <a:pPr marL="0" indent="0">
              <a:buNone/>
            </a:pPr>
            <a:r>
              <a:rPr lang="de-DE" b="1" dirty="0"/>
              <a:t>2. Fressstellen am der Kolbenringzone</a:t>
            </a:r>
          </a:p>
          <a:p>
            <a:pPr marL="0" indent="0">
              <a:buNone/>
            </a:pPr>
            <a:r>
              <a:rPr lang="de-DE" b="1" dirty="0"/>
              <a:t>3. Fressstellen am Kolbenschaft</a:t>
            </a:r>
          </a:p>
          <a:p>
            <a:pPr marL="0" indent="0">
              <a:buNone/>
            </a:pPr>
            <a:r>
              <a:rPr lang="de-DE" b="1" dirty="0"/>
              <a:t>4. Fressstellen am Feuersteg</a:t>
            </a:r>
          </a:p>
        </p:txBody>
      </p:sp>
      <p:sp>
        <p:nvSpPr>
          <p:cNvPr id="10" name="Interaktive Schaltfläche: Anpassen 9">
            <a:hlinkClick r:id="" action="ppaction://noaction" highlightClick="1"/>
          </p:cNvPr>
          <p:cNvSpPr/>
          <p:nvPr/>
        </p:nvSpPr>
        <p:spPr>
          <a:xfrm>
            <a:off x="7308304" y="692696"/>
            <a:ext cx="1008112" cy="79208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</a:p>
        </p:txBody>
      </p:sp>
      <p:sp>
        <p:nvSpPr>
          <p:cNvPr id="18" name="Rectangle 140"/>
          <p:cNvSpPr>
            <a:spLocks noChangeArrowheads="1"/>
          </p:cNvSpPr>
          <p:nvPr/>
        </p:nvSpPr>
        <p:spPr bwMode="auto">
          <a:xfrm>
            <a:off x="900000" y="692792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</a:p>
        </p:txBody>
      </p:sp>
      <p:sp>
        <p:nvSpPr>
          <p:cNvPr id="19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</a:p>
        </p:txBody>
      </p:sp>
      <p:sp>
        <p:nvSpPr>
          <p:cNvPr id="20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</a:p>
        </p:txBody>
      </p:sp>
      <p:sp>
        <p:nvSpPr>
          <p:cNvPr id="21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</a:p>
        </p:txBody>
      </p:sp>
      <p:sp>
        <p:nvSpPr>
          <p:cNvPr id="22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</a:p>
        </p:txBody>
      </p:sp>
      <p:sp>
        <p:nvSpPr>
          <p:cNvPr id="23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</a:p>
        </p:txBody>
      </p:sp>
      <p:sp>
        <p:nvSpPr>
          <p:cNvPr id="24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</a:p>
        </p:txBody>
      </p:sp>
      <p:sp>
        <p:nvSpPr>
          <p:cNvPr id="25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</a:p>
        </p:txBody>
      </p:sp>
      <p:sp>
        <p:nvSpPr>
          <p:cNvPr id="26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</a:p>
        </p:txBody>
      </p:sp>
      <p:sp>
        <p:nvSpPr>
          <p:cNvPr id="27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</a:p>
        </p:txBody>
      </p:sp>
      <p:sp>
        <p:nvSpPr>
          <p:cNvPr id="28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</a:p>
        </p:txBody>
      </p:sp>
      <p:sp>
        <p:nvSpPr>
          <p:cNvPr id="29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</a:p>
        </p:txBody>
      </p:sp>
      <p:sp>
        <p:nvSpPr>
          <p:cNvPr id="30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</a:p>
        </p:txBody>
      </p:sp>
      <p:sp>
        <p:nvSpPr>
          <p:cNvPr id="31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</a:p>
        </p:txBody>
      </p:sp>
      <p:sp>
        <p:nvSpPr>
          <p:cNvPr id="32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</a:p>
        </p:txBody>
      </p:sp>
      <p:sp>
        <p:nvSpPr>
          <p:cNvPr id="34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</a:p>
        </p:txBody>
      </p:sp>
      <p:sp>
        <p:nvSpPr>
          <p:cNvPr id="35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</a:p>
        </p:txBody>
      </p:sp>
      <p:sp>
        <p:nvSpPr>
          <p:cNvPr id="36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</a:p>
        </p:txBody>
      </p:sp>
      <p:sp>
        <p:nvSpPr>
          <p:cNvPr id="37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</a:p>
        </p:txBody>
      </p:sp>
      <p:sp>
        <p:nvSpPr>
          <p:cNvPr id="38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</a:p>
        </p:txBody>
      </p:sp>
      <p:sp>
        <p:nvSpPr>
          <p:cNvPr id="39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40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41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  <p:sp>
        <p:nvSpPr>
          <p:cNvPr id="42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43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  <p:sp>
        <p:nvSpPr>
          <p:cNvPr id="44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45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46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47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48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49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035678526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67625" y="5805488"/>
            <a:ext cx="863600" cy="647700"/>
          </a:xfrm>
          <a:prstGeom prst="actionButtonE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auto">
          <a:xfrm>
            <a:off x="684212" y="571500"/>
            <a:ext cx="7776219" cy="1080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GB" sz="5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Antwort</a:t>
            </a:r>
            <a:endParaRPr lang="en-GB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619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0" y="619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Ein Trockenlauffresser zeichnet sich aus durch…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/>
              <a:t>1.  </a:t>
            </a:r>
          </a:p>
          <a:p>
            <a:pPr marL="0" indent="0">
              <a:buNone/>
            </a:pPr>
            <a:r>
              <a:rPr lang="de-DE" b="1" dirty="0"/>
              <a:t>2.  </a:t>
            </a:r>
          </a:p>
          <a:p>
            <a:pPr marL="0" indent="0">
              <a:buNone/>
            </a:pPr>
            <a:r>
              <a:rPr lang="de-DE" b="1" dirty="0"/>
              <a:t>3. Fressstellen am Kolbenschaft</a:t>
            </a:r>
          </a:p>
          <a:p>
            <a:pPr marL="0" indent="0">
              <a:buNone/>
            </a:pPr>
            <a:r>
              <a:rPr lang="de-DE" b="1" dirty="0"/>
              <a:t>4. 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7" name="Interaktive Schaltfläche: Anpassen 16">
            <a:hlinkClick r:id="" action="ppaction://noaction" highlightClick="1"/>
          </p:cNvPr>
          <p:cNvSpPr/>
          <p:nvPr/>
        </p:nvSpPr>
        <p:spPr>
          <a:xfrm>
            <a:off x="7308304" y="692696"/>
            <a:ext cx="1008112" cy="792088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304" y="2207830"/>
            <a:ext cx="2538941" cy="3041327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1763688" y="6304200"/>
            <a:ext cx="80648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/>
              <a:t>Quelle: www.ms-motorservice.com</a:t>
            </a:r>
          </a:p>
          <a:p>
            <a:endParaRPr lang="de-D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684213" y="2133600"/>
            <a:ext cx="7704137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</a:pPr>
            <a:endParaRPr lang="en-GB" sz="4400" b="0"/>
          </a:p>
        </p:txBody>
      </p:sp>
      <p:sp>
        <p:nvSpPr>
          <p:cNvPr id="4100" name="Text Box 13"/>
          <p:cNvSpPr txBox="1">
            <a:spLocks noChangeArrowheads="1"/>
          </p:cNvSpPr>
          <p:nvPr/>
        </p:nvSpPr>
        <p:spPr bwMode="auto">
          <a:xfrm>
            <a:off x="395288" y="2349500"/>
            <a:ext cx="813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2400"/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684212" y="571500"/>
            <a:ext cx="7776219" cy="1080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GB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Frage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Ein Reihen-6-Zylinder 4-Takt Ottomotor hat wie viele Verbrennungskolben.</a:t>
            </a:r>
          </a:p>
          <a:p>
            <a:pPr marL="0" indent="0">
              <a:buNone/>
            </a:pPr>
            <a:endParaRPr lang="de-DE" b="1" dirty="0"/>
          </a:p>
          <a:p>
            <a:pPr marL="514350" indent="-514350">
              <a:buAutoNum type="arabicPeriod"/>
            </a:pPr>
            <a:r>
              <a:rPr lang="de-DE" b="1" dirty="0"/>
              <a:t>2</a:t>
            </a:r>
          </a:p>
          <a:p>
            <a:pPr marL="514350" indent="-514350">
              <a:buAutoNum type="arabicPeriod"/>
            </a:pPr>
            <a:r>
              <a:rPr lang="de-DE" b="1" dirty="0"/>
              <a:t>4</a:t>
            </a:r>
          </a:p>
          <a:p>
            <a:pPr marL="514350" indent="-514350">
              <a:buAutoNum type="arabicPeriod"/>
            </a:pPr>
            <a:r>
              <a:rPr lang="de-DE" b="1" dirty="0"/>
              <a:t>6</a:t>
            </a:r>
          </a:p>
          <a:p>
            <a:pPr marL="514350" indent="-514350">
              <a:buAutoNum type="arabicPeriod"/>
            </a:pPr>
            <a:r>
              <a:rPr lang="de-DE" b="1" dirty="0"/>
              <a:t>8</a:t>
            </a:r>
          </a:p>
        </p:txBody>
      </p:sp>
      <p:sp>
        <p:nvSpPr>
          <p:cNvPr id="10" name="Interaktive Schaltfläche: Anpassen 9">
            <a:hlinkClick r:id="" action="ppaction://noaction" highlightClick="1"/>
          </p:cNvPr>
          <p:cNvSpPr/>
          <p:nvPr/>
        </p:nvSpPr>
        <p:spPr>
          <a:xfrm>
            <a:off x="7308304" y="692696"/>
            <a:ext cx="1008112" cy="792088"/>
          </a:xfrm>
          <a:prstGeom prst="actionButtonBlank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18" name="Rectangle 140"/>
          <p:cNvSpPr>
            <a:spLocks noChangeArrowheads="1"/>
          </p:cNvSpPr>
          <p:nvPr/>
        </p:nvSpPr>
        <p:spPr bwMode="auto">
          <a:xfrm>
            <a:off x="900000" y="692792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</a:p>
        </p:txBody>
      </p:sp>
      <p:sp>
        <p:nvSpPr>
          <p:cNvPr id="19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</a:p>
        </p:txBody>
      </p:sp>
      <p:sp>
        <p:nvSpPr>
          <p:cNvPr id="20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</a:p>
        </p:txBody>
      </p:sp>
      <p:sp>
        <p:nvSpPr>
          <p:cNvPr id="21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</a:p>
        </p:txBody>
      </p:sp>
      <p:sp>
        <p:nvSpPr>
          <p:cNvPr id="22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</a:p>
        </p:txBody>
      </p:sp>
      <p:sp>
        <p:nvSpPr>
          <p:cNvPr id="23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</a:p>
        </p:txBody>
      </p:sp>
      <p:sp>
        <p:nvSpPr>
          <p:cNvPr id="24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</a:p>
        </p:txBody>
      </p:sp>
      <p:sp>
        <p:nvSpPr>
          <p:cNvPr id="25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</a:p>
        </p:txBody>
      </p:sp>
      <p:sp>
        <p:nvSpPr>
          <p:cNvPr id="26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</a:p>
        </p:txBody>
      </p:sp>
      <p:sp>
        <p:nvSpPr>
          <p:cNvPr id="27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</a:p>
        </p:txBody>
      </p:sp>
      <p:sp>
        <p:nvSpPr>
          <p:cNvPr id="28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</a:p>
        </p:txBody>
      </p:sp>
      <p:sp>
        <p:nvSpPr>
          <p:cNvPr id="29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</a:p>
        </p:txBody>
      </p:sp>
      <p:sp>
        <p:nvSpPr>
          <p:cNvPr id="30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</a:p>
        </p:txBody>
      </p:sp>
      <p:sp>
        <p:nvSpPr>
          <p:cNvPr id="31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</a:p>
        </p:txBody>
      </p:sp>
      <p:sp>
        <p:nvSpPr>
          <p:cNvPr id="32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</a:p>
        </p:txBody>
      </p:sp>
      <p:sp>
        <p:nvSpPr>
          <p:cNvPr id="34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</a:p>
        </p:txBody>
      </p:sp>
      <p:sp>
        <p:nvSpPr>
          <p:cNvPr id="35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</a:p>
        </p:txBody>
      </p:sp>
      <p:sp>
        <p:nvSpPr>
          <p:cNvPr id="36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</a:p>
        </p:txBody>
      </p:sp>
      <p:sp>
        <p:nvSpPr>
          <p:cNvPr id="37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</a:p>
        </p:txBody>
      </p:sp>
      <p:sp>
        <p:nvSpPr>
          <p:cNvPr id="38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</a:p>
        </p:txBody>
      </p:sp>
      <p:sp>
        <p:nvSpPr>
          <p:cNvPr id="39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40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41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  <p:sp>
        <p:nvSpPr>
          <p:cNvPr id="42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43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  <p:sp>
        <p:nvSpPr>
          <p:cNvPr id="44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45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46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47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48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49" name="Rectangle 140"/>
          <p:cNvSpPr>
            <a:spLocks noChangeArrowheads="1"/>
          </p:cNvSpPr>
          <p:nvPr/>
        </p:nvSpPr>
        <p:spPr bwMode="auto">
          <a:xfrm>
            <a:off x="899592" y="692696"/>
            <a:ext cx="1024781" cy="864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885407911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67625" y="5805488"/>
            <a:ext cx="863600" cy="647700"/>
          </a:xfrm>
          <a:prstGeom prst="actionButtonE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 fontScale="775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endParaRPr lang="de-DE" sz="54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684212" y="571500"/>
            <a:ext cx="7776219" cy="1080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GB" sz="5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Antwort</a:t>
            </a:r>
            <a:endParaRPr lang="en-GB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Ein Reihen-6-Zylinder 4-Takt Ottomotor hat wie viele Verbrennungskolben.</a:t>
            </a:r>
          </a:p>
          <a:p>
            <a:pPr marL="0" indent="0">
              <a:buNone/>
            </a:pPr>
            <a:endParaRPr lang="de-DE" b="1" dirty="0"/>
          </a:p>
          <a:p>
            <a:pPr marL="514350" indent="-514350">
              <a:buAutoNum type="arabicPeriod"/>
            </a:pPr>
            <a:r>
              <a:rPr lang="de-DE" b="1" dirty="0"/>
              <a:t> </a:t>
            </a:r>
          </a:p>
          <a:p>
            <a:pPr marL="514350" indent="-514350">
              <a:buAutoNum type="arabicPeriod"/>
            </a:pPr>
            <a:r>
              <a:rPr lang="de-DE" b="1" dirty="0"/>
              <a:t> </a:t>
            </a:r>
          </a:p>
          <a:p>
            <a:pPr marL="514350" indent="-514350">
              <a:buAutoNum type="arabicPeriod"/>
            </a:pPr>
            <a:r>
              <a:rPr lang="de-DE" b="1" dirty="0"/>
              <a:t>6</a:t>
            </a:r>
          </a:p>
          <a:p>
            <a:pPr marL="514350" indent="-514350">
              <a:buAutoNum type="arabicPeriod"/>
            </a:pPr>
            <a:r>
              <a:rPr lang="de-DE" b="1" dirty="0"/>
              <a:t>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4" name="Interaktive Schaltfläche: Anpassen 13">
            <a:hlinkClick r:id="" action="ppaction://noaction" highlightClick="1"/>
          </p:cNvPr>
          <p:cNvSpPr/>
          <p:nvPr/>
        </p:nvSpPr>
        <p:spPr>
          <a:xfrm>
            <a:off x="7308304" y="692696"/>
            <a:ext cx="1008000" cy="792000"/>
          </a:xfrm>
          <a:prstGeom prst="actionButtonBlank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FFF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541</Words>
  <Application>Microsoft Office PowerPoint</Application>
  <PresentationFormat>Bildschirmpräsentation (4:3)</PresentationFormat>
  <Paragraphs>427</Paragraphs>
  <Slides>18</Slides>
  <Notes>18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Monotype Sorts</vt:lpstr>
      <vt:lpstr>Times New Roman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GKS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große Preis</dc:title>
  <dc:creator>ATombul</dc:creator>
  <cp:lastModifiedBy>Werner, Uwe (ZSL)</cp:lastModifiedBy>
  <cp:revision>312</cp:revision>
  <cp:lastPrinted>2018-03-02T15:02:05Z</cp:lastPrinted>
  <dcterms:created xsi:type="dcterms:W3CDTF">2004-05-17T10:44:32Z</dcterms:created>
  <dcterms:modified xsi:type="dcterms:W3CDTF">2019-09-27T13:19:40Z</dcterms:modified>
</cp:coreProperties>
</file>